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73" roundtripDataSignature="AMtx7mhJ6hd2MAqBIrdUQ1l7zSQorewqA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Anonymous"/>
  <p:cmAuthor clrIdx="1" id="1" initials="" lastIdx="2" name="susmit shannigrah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6CDE77-13E1-4095-87CA-8FF83A2C6998}">
  <a:tblStyle styleId="{5E6CDE77-13E1-4095-87CA-8FF83A2C699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customschemas.google.com/relationships/presentationmetadata" Target="metadata"/><Relationship Id="rId72" Type="http://schemas.openxmlformats.org/officeDocument/2006/relationships/slide" Target="slides/slide65.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5-01T18:06:07.648">
    <p:pos x="6000" y="0"/>
    <p:text>(Denis) Font size is too small</p:text>
    <p:extLst>
      <p:ext uri="{C676402C-5697-4E1C-873F-D02D1690AC5C}">
        <p15:threadingInfo timeZoneBias="0"/>
      </p:ext>
      <p:ext uri="http://customooxmlschemas.google.com/">
        <go:slidesCustomData xmlns:go="http://customooxmlschemas.google.com/" commentPostId="AAAAwJJZvkM"/>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5-01T18:03:02.742">
    <p:pos x="203" y="603"/>
    <p:text>What does this "greenish" colored text indicate?</p:text>
    <p:extLst>
      <p:ext uri="{C676402C-5697-4E1C-873F-D02D1690AC5C}">
        <p15:threadingInfo timeZoneBias="0"/>
      </p:ext>
      <p:ext uri="http://customooxmlschemas.google.com/">
        <go:slidesCustomData xmlns:go="http://customooxmlschemas.google.com/" commentPostId="AAAAwJJZvkI"/>
      </p:ext>
    </p:extLst>
  </p:cm>
  <p:cm authorId="0" idx="3" dt="2023-05-01T18:02:37.452">
    <p:pos x="203" y="703"/>
    <p:text>not sure where Yellow text in this slide is.</p:text>
    <p:extLst>
      <p:ext uri="{C676402C-5697-4E1C-873F-D02D1690AC5C}">
        <p15:threadingInfo timeZoneBias="0"/>
      </p:ext>
      <p:ext uri="http://customooxmlschemas.google.com/">
        <go:slidesCustomData xmlns:go="http://customooxmlschemas.google.com/" commentPostId="AAAAwJJZvkE"/>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3-04-10T20:29:52.489">
    <p:pos x="396" y="911"/>
    <p:text>explain</p:text>
    <p:extLst>
      <p:ext uri="{C676402C-5697-4E1C-873F-D02D1690AC5C}">
        <p15:threadingInfo timeZoneBias="0"/>
      </p:ext>
      <p:ext uri="http://customooxmlschemas.google.com/">
        <go:slidesCustomData xmlns:go="http://customooxmlschemas.google.com/" commentPostId="AAAAu-TNJ68"/>
      </p:ext>
    </p:extLst>
  </p:cm>
  <p:cm authorId="1" idx="2" dt="2023-04-10T20:29:24.123">
    <p:pos x="396" y="1011"/>
    <p:text>such as?</p:text>
    <p:extLst>
      <p:ext uri="{C676402C-5697-4E1C-873F-D02D1690AC5C}">
        <p15:threadingInfo timeZoneBias="0"/>
      </p:ext>
      <p:ext uri="http://customooxmlschemas.google.com/">
        <go:slidesCustomData xmlns:go="http://customooxmlschemas.google.com/" commentPostId="AAAAu-TNJ64"/>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3c9be4e373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g23c9be4e373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2f8cfb2d02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g22f8cfb2d0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3c9be4e373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g23c9be4e37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3c9be4e373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g23c9be4e37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3c9be4e37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23c9be4e373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218fba1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24218fba1e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c9be4e373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g23c9be4e373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3c9be4e373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111"/>
              <a:buFont typeface="Calibri"/>
              <a:buNone/>
            </a:pPr>
            <a:r>
              <a:rPr lang="en-US" sz="4400">
                <a:solidFill>
                  <a:schemeClr val="dk1"/>
                </a:solidFill>
                <a:latin typeface="Calibri"/>
                <a:ea typeface="Calibri"/>
                <a:cs typeface="Calibri"/>
                <a:sym typeface="Calibri"/>
              </a:rPr>
              <a:t> - Clear explain</a:t>
            </a:r>
            <a:endParaRPr sz="44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
        <p:nvSpPr>
          <p:cNvPr id="242" name="Google Shape;242;g23c9be4e37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0a008474cf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20a008474cf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22f368f73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222f368f73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2f8cfb2d02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Explain flood damage- not work of others.</a:t>
            </a:r>
            <a:endParaRPr sz="18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
        <p:nvSpPr>
          <p:cNvPr id="98" name="Google Shape;98;g22f8cfb2d0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0a008474cf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20a008474cf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0a008474cf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0a008474cf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1e9ea84a7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21e9ea84a75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1843d9693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21843d96931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42e4f578c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242e4f578c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3c9be4e373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23c9be4e373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0a008474c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20a008474cf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0a008474cf_0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20a008474cf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0a008474cf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0a008474cf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0a008474c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20a008474cf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3cb6f68308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 Explain flood damage- not work of others.</a:t>
            </a:r>
            <a:endParaRPr sz="18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
        <p:nvSpPr>
          <p:cNvPr id="105" name="Google Shape;105;g23cb6f6830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4" name="Google Shape;364;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2f8cfb2d0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22f8cfb2d0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1d6cf468d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600"/>
              </a:spcBef>
              <a:spcAft>
                <a:spcPts val="0"/>
              </a:spcAft>
              <a:buClr>
                <a:schemeClr val="dk1"/>
              </a:buClr>
              <a:buSzPts val="1100"/>
              <a:buFont typeface="Arial"/>
              <a:buNone/>
            </a:pPr>
            <a:r>
              <a:rPr lang="en-US" sz="1800" u="sng">
                <a:solidFill>
                  <a:schemeClr val="dk1"/>
                </a:solidFill>
                <a:latin typeface="Calibri"/>
                <a:ea typeface="Calibri"/>
                <a:cs typeface="Calibri"/>
                <a:sym typeface="Calibri"/>
              </a:rPr>
              <a:t>I don’t want to ramble here.  Need to explain that end goal is a quick response.</a:t>
            </a:r>
            <a:endParaRPr sz="1800" u="sng">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
        <p:nvSpPr>
          <p:cNvPr id="122" name="Google Shape;122;g21d6cf468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2c95bf69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g22c95bf694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90000"/>
              </a:lnSpc>
              <a:spcBef>
                <a:spcPts val="600"/>
              </a:spcBef>
              <a:spcAft>
                <a:spcPts val="0"/>
              </a:spcAft>
              <a:buClr>
                <a:schemeClr val="dk1"/>
              </a:buClr>
              <a:buSzPts val="1800"/>
              <a:buFont typeface="Arial"/>
              <a:buNone/>
            </a:pPr>
            <a:r>
              <a:rPr lang="en-US" sz="1800">
                <a:solidFill>
                  <a:schemeClr val="dk1"/>
                </a:solidFill>
                <a:latin typeface="Calibri"/>
                <a:ea typeface="Calibri"/>
                <a:cs typeface="Calibri"/>
                <a:sym typeface="Calibri"/>
              </a:rPr>
              <a:t>-&gt; Added functionality</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2ced1ea8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g22ced1ea8c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3c9be4e373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8" name="Google Shape;648;g23c9be4e37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1e9ea8458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7" name="Google Shape;657;g21e9ea845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1e9ea8458e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7" name="Google Shape;667;g21e9ea8458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e1d3d9174e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111"/>
              <a:buFont typeface="Calibri"/>
              <a:buNone/>
            </a:pPr>
            <a:r>
              <a:rPr lang="en-US" sz="4400">
                <a:solidFill>
                  <a:schemeClr val="dk1"/>
                </a:solidFill>
                <a:latin typeface="Calibri"/>
                <a:ea typeface="Calibri"/>
                <a:cs typeface="Calibri"/>
                <a:sym typeface="Calibri"/>
              </a:rPr>
              <a:t> - Clear explain</a:t>
            </a:r>
            <a:endParaRPr sz="44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
        <p:nvSpPr>
          <p:cNvPr id="140" name="Google Shape;140;g1e1d3d9174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3c9be4e37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6" name="Google Shape;676;g23c9be4e3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3c9be4e373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g23c9be4e373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Calibri"/>
              <a:buNone/>
            </a:pPr>
            <a:r>
              <a:rPr lang="en-US" sz="3000">
                <a:solidFill>
                  <a:schemeClr val="dk1"/>
                </a:solidFill>
                <a:latin typeface="Calibri"/>
                <a:ea typeface="Calibri"/>
                <a:cs typeface="Calibri"/>
                <a:sym typeface="Calibri"/>
              </a:rPr>
              <a:t>autonomous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3c9be4e373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23c9be4e373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3c9be4e37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g23c9be4e373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3c9be4e373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23c9be4e373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3c9be4e37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23c9be4e373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2f8cfb2d02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g22f8cfb2d0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3c9be4e373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23c9be4e373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Calibri"/>
              <a:buNone/>
            </a:pPr>
            <a:r>
              <a:rPr lang="en-US" sz="3000">
                <a:solidFill>
                  <a:schemeClr val="dk1"/>
                </a:solidFill>
                <a:latin typeface="Calibri"/>
                <a:ea typeface="Calibri"/>
                <a:cs typeface="Calibri"/>
                <a:sym typeface="Calibri"/>
              </a:rPr>
              <a:t>autonomous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3c9be4e373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23c9be4e373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0"/>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10667"/>
              <a:buFont typeface="Calibri"/>
              <a:buNone/>
              <a:defRPr sz="106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30"/>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4267"/>
              <a:buNone/>
              <a:defRPr sz="4267"/>
            </a:lvl1pPr>
            <a:lvl2pPr lvl="1" algn="ctr">
              <a:lnSpc>
                <a:spcPct val="90000"/>
              </a:lnSpc>
              <a:spcBef>
                <a:spcPts val="500"/>
              </a:spcBef>
              <a:spcAft>
                <a:spcPts val="0"/>
              </a:spcAft>
              <a:buClr>
                <a:schemeClr val="dk1"/>
              </a:buClr>
              <a:buSzPts val="3556"/>
              <a:buNone/>
              <a:defRPr sz="3556"/>
            </a:lvl2pPr>
            <a:lvl3pPr lvl="2" algn="ctr">
              <a:lnSpc>
                <a:spcPct val="90000"/>
              </a:lnSpc>
              <a:spcBef>
                <a:spcPts val="500"/>
              </a:spcBef>
              <a:spcAft>
                <a:spcPts val="0"/>
              </a:spcAft>
              <a:buClr>
                <a:schemeClr val="dk1"/>
              </a:buClr>
              <a:buSzPts val="3200"/>
              <a:buNone/>
              <a:defRPr sz="3200"/>
            </a:lvl3pPr>
            <a:lvl4pPr lvl="3" algn="ctr">
              <a:lnSpc>
                <a:spcPct val="90000"/>
              </a:lnSpc>
              <a:spcBef>
                <a:spcPts val="500"/>
              </a:spcBef>
              <a:spcAft>
                <a:spcPts val="0"/>
              </a:spcAft>
              <a:buClr>
                <a:schemeClr val="dk1"/>
              </a:buClr>
              <a:buSzPts val="2844"/>
              <a:buNone/>
              <a:defRPr sz="2844"/>
            </a:lvl4pPr>
            <a:lvl5pPr lvl="4" algn="ctr">
              <a:lnSpc>
                <a:spcPct val="90000"/>
              </a:lnSpc>
              <a:spcBef>
                <a:spcPts val="500"/>
              </a:spcBef>
              <a:spcAft>
                <a:spcPts val="0"/>
              </a:spcAft>
              <a:buClr>
                <a:schemeClr val="dk1"/>
              </a:buClr>
              <a:buSzPts val="2844"/>
              <a:buNone/>
              <a:defRPr sz="2844"/>
            </a:lvl5pPr>
            <a:lvl6pPr lvl="5" algn="ctr">
              <a:lnSpc>
                <a:spcPct val="90000"/>
              </a:lnSpc>
              <a:spcBef>
                <a:spcPts val="500"/>
              </a:spcBef>
              <a:spcAft>
                <a:spcPts val="0"/>
              </a:spcAft>
              <a:buClr>
                <a:schemeClr val="dk1"/>
              </a:buClr>
              <a:buSzPts val="2844"/>
              <a:buNone/>
              <a:defRPr sz="2844"/>
            </a:lvl6pPr>
            <a:lvl7pPr lvl="6" algn="ctr">
              <a:lnSpc>
                <a:spcPct val="90000"/>
              </a:lnSpc>
              <a:spcBef>
                <a:spcPts val="500"/>
              </a:spcBef>
              <a:spcAft>
                <a:spcPts val="0"/>
              </a:spcAft>
              <a:buClr>
                <a:schemeClr val="dk1"/>
              </a:buClr>
              <a:buSzPts val="2844"/>
              <a:buNone/>
              <a:defRPr sz="2844"/>
            </a:lvl7pPr>
            <a:lvl8pPr lvl="7" algn="ctr">
              <a:lnSpc>
                <a:spcPct val="90000"/>
              </a:lnSpc>
              <a:spcBef>
                <a:spcPts val="500"/>
              </a:spcBef>
              <a:spcAft>
                <a:spcPts val="0"/>
              </a:spcAft>
              <a:buClr>
                <a:schemeClr val="dk1"/>
              </a:buClr>
              <a:buSzPts val="2844"/>
              <a:buNone/>
              <a:defRPr sz="2844"/>
            </a:lvl8pPr>
            <a:lvl9pPr lvl="8" algn="ctr">
              <a:lnSpc>
                <a:spcPct val="90000"/>
              </a:lnSpc>
              <a:spcBef>
                <a:spcPts val="500"/>
              </a:spcBef>
              <a:spcAft>
                <a:spcPts val="0"/>
              </a:spcAft>
              <a:buClr>
                <a:schemeClr val="dk1"/>
              </a:buClr>
              <a:buSzPts val="2844"/>
              <a:buNone/>
              <a:defRPr sz="2844"/>
            </a:lvl9pPr>
          </a:lstStyle>
          <a:p/>
        </p:txBody>
      </p:sp>
      <p:sp>
        <p:nvSpPr>
          <p:cNvPr id="14" name="Google Shape;14;p3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1116">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9"/>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5689"/>
              <a:buFont typeface="Calibri"/>
              <a:buNone/>
              <a:defRPr sz="568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9"/>
          <p:cNvSpPr/>
          <p:nvPr>
            <p:ph idx="2" type="pic"/>
          </p:nvPr>
        </p:nvSpPr>
        <p:spPr>
          <a:xfrm>
            <a:off x="3887391" y="740569"/>
            <a:ext cx="4629150" cy="3655219"/>
          </a:xfrm>
          <a:prstGeom prst="rect">
            <a:avLst/>
          </a:prstGeom>
          <a:noFill/>
          <a:ln>
            <a:noFill/>
          </a:ln>
        </p:spPr>
      </p:sp>
      <p:sp>
        <p:nvSpPr>
          <p:cNvPr id="68" name="Google Shape;68;p39"/>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844"/>
              <a:buNone/>
              <a:defRPr sz="2844"/>
            </a:lvl1pPr>
            <a:lvl2pPr indent="-228600" lvl="1" marL="914400" algn="l">
              <a:lnSpc>
                <a:spcPct val="90000"/>
              </a:lnSpc>
              <a:spcBef>
                <a:spcPts val="500"/>
              </a:spcBef>
              <a:spcAft>
                <a:spcPts val="0"/>
              </a:spcAft>
              <a:buClr>
                <a:schemeClr val="dk1"/>
              </a:buClr>
              <a:buSzPts val="2489"/>
              <a:buNone/>
              <a:defRPr sz="2489"/>
            </a:lvl2pPr>
            <a:lvl3pPr indent="-228600" lvl="2" marL="1371600" algn="l">
              <a:lnSpc>
                <a:spcPct val="90000"/>
              </a:lnSpc>
              <a:spcBef>
                <a:spcPts val="500"/>
              </a:spcBef>
              <a:spcAft>
                <a:spcPts val="0"/>
              </a:spcAft>
              <a:buClr>
                <a:schemeClr val="dk1"/>
              </a:buClr>
              <a:buSzPts val="2133"/>
              <a:buNone/>
              <a:defRPr sz="2133"/>
            </a:lvl3pPr>
            <a:lvl4pPr indent="-228600" lvl="3" marL="1828800" algn="l">
              <a:lnSpc>
                <a:spcPct val="90000"/>
              </a:lnSpc>
              <a:spcBef>
                <a:spcPts val="500"/>
              </a:spcBef>
              <a:spcAft>
                <a:spcPts val="0"/>
              </a:spcAft>
              <a:buClr>
                <a:schemeClr val="dk1"/>
              </a:buClr>
              <a:buSzPts val="1778"/>
              <a:buNone/>
              <a:defRPr sz="1778"/>
            </a:lvl4pPr>
            <a:lvl5pPr indent="-228600" lvl="4" marL="2286000" algn="l">
              <a:lnSpc>
                <a:spcPct val="90000"/>
              </a:lnSpc>
              <a:spcBef>
                <a:spcPts val="500"/>
              </a:spcBef>
              <a:spcAft>
                <a:spcPts val="0"/>
              </a:spcAft>
              <a:buClr>
                <a:schemeClr val="dk1"/>
              </a:buClr>
              <a:buSzPts val="1778"/>
              <a:buNone/>
              <a:defRPr sz="1778"/>
            </a:lvl5pPr>
            <a:lvl6pPr indent="-228600" lvl="5" marL="2743200" algn="l">
              <a:lnSpc>
                <a:spcPct val="90000"/>
              </a:lnSpc>
              <a:spcBef>
                <a:spcPts val="500"/>
              </a:spcBef>
              <a:spcAft>
                <a:spcPts val="0"/>
              </a:spcAft>
              <a:buClr>
                <a:schemeClr val="dk1"/>
              </a:buClr>
              <a:buSzPts val="1778"/>
              <a:buNone/>
              <a:defRPr sz="1778"/>
            </a:lvl6pPr>
            <a:lvl7pPr indent="-228600" lvl="6" marL="3200400" algn="l">
              <a:lnSpc>
                <a:spcPct val="90000"/>
              </a:lnSpc>
              <a:spcBef>
                <a:spcPts val="500"/>
              </a:spcBef>
              <a:spcAft>
                <a:spcPts val="0"/>
              </a:spcAft>
              <a:buClr>
                <a:schemeClr val="dk1"/>
              </a:buClr>
              <a:buSzPts val="1778"/>
              <a:buNone/>
              <a:defRPr sz="1778"/>
            </a:lvl7pPr>
            <a:lvl8pPr indent="-228600" lvl="7" marL="3657600" algn="l">
              <a:lnSpc>
                <a:spcPct val="90000"/>
              </a:lnSpc>
              <a:spcBef>
                <a:spcPts val="500"/>
              </a:spcBef>
              <a:spcAft>
                <a:spcPts val="0"/>
              </a:spcAft>
              <a:buClr>
                <a:schemeClr val="dk1"/>
              </a:buClr>
              <a:buSzPts val="1778"/>
              <a:buNone/>
              <a:defRPr sz="1778"/>
            </a:lvl8pPr>
            <a:lvl9pPr indent="-228600" lvl="8" marL="4114800" algn="l">
              <a:lnSpc>
                <a:spcPct val="90000"/>
              </a:lnSpc>
              <a:spcBef>
                <a:spcPts val="500"/>
              </a:spcBef>
              <a:spcAft>
                <a:spcPts val="0"/>
              </a:spcAft>
              <a:buClr>
                <a:schemeClr val="dk1"/>
              </a:buClr>
              <a:buSzPts val="1778"/>
              <a:buNone/>
              <a:defRPr sz="1778"/>
            </a:lvl9pPr>
          </a:lstStyle>
          <a:p/>
        </p:txBody>
      </p:sp>
      <p:sp>
        <p:nvSpPr>
          <p:cNvPr id="69" name="Google Shape;69;p3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0"/>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0"/>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1"/>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1"/>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0"/>
              </a:spcBef>
              <a:spcAft>
                <a:spcPts val="0"/>
              </a:spcAft>
              <a:buClr>
                <a:schemeClr val="dk1"/>
              </a:buClr>
              <a:buSzPts val="1400"/>
              <a:buChar char="○"/>
              <a:defRPr/>
            </a:lvl2pPr>
            <a:lvl3pPr indent="-317500" lvl="2" marL="1371600" algn="l">
              <a:lnSpc>
                <a:spcPct val="90000"/>
              </a:lnSpc>
              <a:spcBef>
                <a:spcPts val="0"/>
              </a:spcBef>
              <a:spcAft>
                <a:spcPts val="0"/>
              </a:spcAft>
              <a:buClr>
                <a:schemeClr val="dk1"/>
              </a:buClr>
              <a:buSzPts val="1400"/>
              <a:buChar char="■"/>
              <a:defRPr/>
            </a:lvl3pPr>
            <a:lvl4pPr indent="-317500" lvl="3" marL="1828800" algn="l">
              <a:lnSpc>
                <a:spcPct val="90000"/>
              </a:lnSpc>
              <a:spcBef>
                <a:spcPts val="0"/>
              </a:spcBef>
              <a:spcAft>
                <a:spcPts val="0"/>
              </a:spcAft>
              <a:buClr>
                <a:schemeClr val="dk1"/>
              </a:buClr>
              <a:buSzPts val="1400"/>
              <a:buChar char="●"/>
              <a:defRPr/>
            </a:lvl4pPr>
            <a:lvl5pPr indent="-317500" lvl="4" marL="2286000" algn="l">
              <a:lnSpc>
                <a:spcPct val="90000"/>
              </a:lnSpc>
              <a:spcBef>
                <a:spcPts val="0"/>
              </a:spcBef>
              <a:spcAft>
                <a:spcPts val="0"/>
              </a:spcAft>
              <a:buClr>
                <a:schemeClr val="dk1"/>
              </a:buClr>
              <a:buSzPts val="1400"/>
              <a:buChar char="○"/>
              <a:defRPr/>
            </a:lvl5pPr>
            <a:lvl6pPr indent="-317500" lvl="5" marL="2743200" algn="l">
              <a:lnSpc>
                <a:spcPct val="90000"/>
              </a:lnSpc>
              <a:spcBef>
                <a:spcPts val="0"/>
              </a:spcBef>
              <a:spcAft>
                <a:spcPts val="0"/>
              </a:spcAft>
              <a:buClr>
                <a:schemeClr val="dk1"/>
              </a:buClr>
              <a:buSzPts val="1400"/>
              <a:buChar char="■"/>
              <a:defRPr/>
            </a:lvl6pPr>
            <a:lvl7pPr indent="-317500" lvl="6" marL="3200400" algn="l">
              <a:lnSpc>
                <a:spcPct val="90000"/>
              </a:lnSpc>
              <a:spcBef>
                <a:spcPts val="0"/>
              </a:spcBef>
              <a:spcAft>
                <a:spcPts val="0"/>
              </a:spcAft>
              <a:buClr>
                <a:schemeClr val="dk1"/>
              </a:buClr>
              <a:buSzPts val="1400"/>
              <a:buChar char="●"/>
              <a:defRPr/>
            </a:lvl7pPr>
            <a:lvl8pPr indent="-317500" lvl="7" marL="3657600" algn="l">
              <a:lnSpc>
                <a:spcPct val="90000"/>
              </a:lnSpc>
              <a:spcBef>
                <a:spcPts val="0"/>
              </a:spcBef>
              <a:spcAft>
                <a:spcPts val="0"/>
              </a:spcAft>
              <a:buClr>
                <a:schemeClr val="dk1"/>
              </a:buClr>
              <a:buSzPts val="1400"/>
              <a:buChar char="○"/>
              <a:defRPr/>
            </a:lvl8pPr>
            <a:lvl9pPr indent="-317500" lvl="8" marL="4114800" algn="l">
              <a:lnSpc>
                <a:spcPct val="90000"/>
              </a:lnSpc>
              <a:spcBef>
                <a:spcPts val="0"/>
              </a:spcBef>
              <a:spcAft>
                <a:spcPts val="0"/>
              </a:spcAft>
              <a:buClr>
                <a:schemeClr val="dk1"/>
              </a:buClr>
              <a:buSzPts val="1400"/>
              <a:buChar char="■"/>
              <a:defRPr/>
            </a:lvl9pPr>
          </a:lstStyle>
          <a:p/>
        </p:txBody>
      </p:sp>
      <p:sp>
        <p:nvSpPr>
          <p:cNvPr id="20" name="Google Shape;2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2"/>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2"/>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3"/>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0667"/>
              <a:buFont typeface="Calibri"/>
              <a:buNone/>
              <a:defRPr sz="10667"/>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3"/>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4267"/>
              <a:buNone/>
              <a:defRPr sz="4267">
                <a:solidFill>
                  <a:srgbClr val="888888"/>
                </a:solidFill>
              </a:defRPr>
            </a:lvl1pPr>
            <a:lvl2pPr indent="-228600" lvl="1" marL="914400" algn="l">
              <a:lnSpc>
                <a:spcPct val="90000"/>
              </a:lnSpc>
              <a:spcBef>
                <a:spcPts val="500"/>
              </a:spcBef>
              <a:spcAft>
                <a:spcPts val="0"/>
              </a:spcAft>
              <a:buClr>
                <a:srgbClr val="888888"/>
              </a:buClr>
              <a:buSzPts val="3556"/>
              <a:buNone/>
              <a:defRPr sz="3556">
                <a:solidFill>
                  <a:srgbClr val="888888"/>
                </a:solidFill>
              </a:defRPr>
            </a:lvl2pPr>
            <a:lvl3pPr indent="-228600" lvl="2" marL="1371600" algn="l">
              <a:lnSpc>
                <a:spcPct val="90000"/>
              </a:lnSpc>
              <a:spcBef>
                <a:spcPts val="500"/>
              </a:spcBef>
              <a:spcAft>
                <a:spcPts val="0"/>
              </a:spcAft>
              <a:buClr>
                <a:srgbClr val="888888"/>
              </a:buClr>
              <a:buSzPts val="3200"/>
              <a:buNone/>
              <a:defRPr sz="3200">
                <a:solidFill>
                  <a:srgbClr val="888888"/>
                </a:solidFill>
              </a:defRPr>
            </a:lvl3pPr>
            <a:lvl4pPr indent="-228600" lvl="3" marL="1828800" algn="l">
              <a:lnSpc>
                <a:spcPct val="90000"/>
              </a:lnSpc>
              <a:spcBef>
                <a:spcPts val="500"/>
              </a:spcBef>
              <a:spcAft>
                <a:spcPts val="0"/>
              </a:spcAft>
              <a:buClr>
                <a:srgbClr val="888888"/>
              </a:buClr>
              <a:buSzPts val="2844"/>
              <a:buNone/>
              <a:defRPr sz="2844">
                <a:solidFill>
                  <a:srgbClr val="888888"/>
                </a:solidFill>
              </a:defRPr>
            </a:lvl4pPr>
            <a:lvl5pPr indent="-228600" lvl="4" marL="2286000" algn="l">
              <a:lnSpc>
                <a:spcPct val="90000"/>
              </a:lnSpc>
              <a:spcBef>
                <a:spcPts val="500"/>
              </a:spcBef>
              <a:spcAft>
                <a:spcPts val="0"/>
              </a:spcAft>
              <a:buClr>
                <a:srgbClr val="888888"/>
              </a:buClr>
              <a:buSzPts val="2844"/>
              <a:buNone/>
              <a:defRPr sz="2844">
                <a:solidFill>
                  <a:srgbClr val="888888"/>
                </a:solidFill>
              </a:defRPr>
            </a:lvl5pPr>
            <a:lvl6pPr indent="-228600" lvl="5" marL="2743200" algn="l">
              <a:lnSpc>
                <a:spcPct val="90000"/>
              </a:lnSpc>
              <a:spcBef>
                <a:spcPts val="500"/>
              </a:spcBef>
              <a:spcAft>
                <a:spcPts val="0"/>
              </a:spcAft>
              <a:buClr>
                <a:srgbClr val="888888"/>
              </a:buClr>
              <a:buSzPts val="2844"/>
              <a:buNone/>
              <a:defRPr sz="2844">
                <a:solidFill>
                  <a:srgbClr val="888888"/>
                </a:solidFill>
              </a:defRPr>
            </a:lvl6pPr>
            <a:lvl7pPr indent="-228600" lvl="6" marL="3200400" algn="l">
              <a:lnSpc>
                <a:spcPct val="90000"/>
              </a:lnSpc>
              <a:spcBef>
                <a:spcPts val="500"/>
              </a:spcBef>
              <a:spcAft>
                <a:spcPts val="0"/>
              </a:spcAft>
              <a:buClr>
                <a:srgbClr val="888888"/>
              </a:buClr>
              <a:buSzPts val="2844"/>
              <a:buNone/>
              <a:defRPr sz="2844">
                <a:solidFill>
                  <a:srgbClr val="888888"/>
                </a:solidFill>
              </a:defRPr>
            </a:lvl7pPr>
            <a:lvl8pPr indent="-228600" lvl="7" marL="3657600" algn="l">
              <a:lnSpc>
                <a:spcPct val="90000"/>
              </a:lnSpc>
              <a:spcBef>
                <a:spcPts val="500"/>
              </a:spcBef>
              <a:spcAft>
                <a:spcPts val="0"/>
              </a:spcAft>
              <a:buClr>
                <a:srgbClr val="888888"/>
              </a:buClr>
              <a:buSzPts val="2844"/>
              <a:buNone/>
              <a:defRPr sz="2844">
                <a:solidFill>
                  <a:srgbClr val="888888"/>
                </a:solidFill>
              </a:defRPr>
            </a:lvl8pPr>
            <a:lvl9pPr indent="-228600" lvl="8" marL="4114800" algn="l">
              <a:lnSpc>
                <a:spcPct val="90000"/>
              </a:lnSpc>
              <a:spcBef>
                <a:spcPts val="500"/>
              </a:spcBef>
              <a:spcAft>
                <a:spcPts val="0"/>
              </a:spcAft>
              <a:buClr>
                <a:srgbClr val="888888"/>
              </a:buClr>
              <a:buSzPts val="2844"/>
              <a:buNone/>
              <a:defRPr sz="2844">
                <a:solidFill>
                  <a:srgbClr val="888888"/>
                </a:solidFill>
              </a:defRPr>
            </a:lvl9pPr>
          </a:lstStyle>
          <a:p/>
        </p:txBody>
      </p:sp>
      <p:sp>
        <p:nvSpPr>
          <p:cNvPr id="30" name="Google Shape;30;p3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4"/>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4"/>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4"/>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5"/>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5"/>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4267"/>
              <a:buNone/>
              <a:defRPr b="1" sz="4267"/>
            </a:lvl1pPr>
            <a:lvl2pPr indent="-228600" lvl="1" marL="914400" algn="l">
              <a:lnSpc>
                <a:spcPct val="90000"/>
              </a:lnSpc>
              <a:spcBef>
                <a:spcPts val="500"/>
              </a:spcBef>
              <a:spcAft>
                <a:spcPts val="0"/>
              </a:spcAft>
              <a:buClr>
                <a:schemeClr val="dk1"/>
              </a:buClr>
              <a:buSzPts val="3556"/>
              <a:buNone/>
              <a:defRPr b="1" sz="3556"/>
            </a:lvl2pPr>
            <a:lvl3pPr indent="-228600" lvl="2" marL="1371600" algn="l">
              <a:lnSpc>
                <a:spcPct val="90000"/>
              </a:lnSpc>
              <a:spcBef>
                <a:spcPts val="500"/>
              </a:spcBef>
              <a:spcAft>
                <a:spcPts val="0"/>
              </a:spcAft>
              <a:buClr>
                <a:schemeClr val="dk1"/>
              </a:buClr>
              <a:buSzPts val="3200"/>
              <a:buNone/>
              <a:defRPr b="1" sz="3200"/>
            </a:lvl3pPr>
            <a:lvl4pPr indent="-228600" lvl="3" marL="1828800" algn="l">
              <a:lnSpc>
                <a:spcPct val="90000"/>
              </a:lnSpc>
              <a:spcBef>
                <a:spcPts val="500"/>
              </a:spcBef>
              <a:spcAft>
                <a:spcPts val="0"/>
              </a:spcAft>
              <a:buClr>
                <a:schemeClr val="dk1"/>
              </a:buClr>
              <a:buSzPts val="2844"/>
              <a:buNone/>
              <a:defRPr b="1" sz="2844"/>
            </a:lvl4pPr>
            <a:lvl5pPr indent="-228600" lvl="4" marL="2286000" algn="l">
              <a:lnSpc>
                <a:spcPct val="90000"/>
              </a:lnSpc>
              <a:spcBef>
                <a:spcPts val="500"/>
              </a:spcBef>
              <a:spcAft>
                <a:spcPts val="0"/>
              </a:spcAft>
              <a:buClr>
                <a:schemeClr val="dk1"/>
              </a:buClr>
              <a:buSzPts val="2844"/>
              <a:buNone/>
              <a:defRPr b="1" sz="2844"/>
            </a:lvl5pPr>
            <a:lvl6pPr indent="-228600" lvl="5" marL="2743200" algn="l">
              <a:lnSpc>
                <a:spcPct val="90000"/>
              </a:lnSpc>
              <a:spcBef>
                <a:spcPts val="500"/>
              </a:spcBef>
              <a:spcAft>
                <a:spcPts val="0"/>
              </a:spcAft>
              <a:buClr>
                <a:schemeClr val="dk1"/>
              </a:buClr>
              <a:buSzPts val="2844"/>
              <a:buNone/>
              <a:defRPr b="1" sz="2844"/>
            </a:lvl6pPr>
            <a:lvl7pPr indent="-228600" lvl="6" marL="3200400" algn="l">
              <a:lnSpc>
                <a:spcPct val="90000"/>
              </a:lnSpc>
              <a:spcBef>
                <a:spcPts val="500"/>
              </a:spcBef>
              <a:spcAft>
                <a:spcPts val="0"/>
              </a:spcAft>
              <a:buClr>
                <a:schemeClr val="dk1"/>
              </a:buClr>
              <a:buSzPts val="2844"/>
              <a:buNone/>
              <a:defRPr b="1" sz="2844"/>
            </a:lvl7pPr>
            <a:lvl8pPr indent="-228600" lvl="7" marL="3657600" algn="l">
              <a:lnSpc>
                <a:spcPct val="90000"/>
              </a:lnSpc>
              <a:spcBef>
                <a:spcPts val="500"/>
              </a:spcBef>
              <a:spcAft>
                <a:spcPts val="0"/>
              </a:spcAft>
              <a:buClr>
                <a:schemeClr val="dk1"/>
              </a:buClr>
              <a:buSzPts val="2844"/>
              <a:buNone/>
              <a:defRPr b="1" sz="2844"/>
            </a:lvl8pPr>
            <a:lvl9pPr indent="-228600" lvl="8" marL="4114800" algn="l">
              <a:lnSpc>
                <a:spcPct val="90000"/>
              </a:lnSpc>
              <a:spcBef>
                <a:spcPts val="500"/>
              </a:spcBef>
              <a:spcAft>
                <a:spcPts val="0"/>
              </a:spcAft>
              <a:buClr>
                <a:schemeClr val="dk1"/>
              </a:buClr>
              <a:buSzPts val="2844"/>
              <a:buNone/>
              <a:defRPr b="1" sz="2844"/>
            </a:lvl9pPr>
          </a:lstStyle>
          <a:p/>
        </p:txBody>
      </p:sp>
      <p:sp>
        <p:nvSpPr>
          <p:cNvPr id="43" name="Google Shape;43;p35"/>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35"/>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4267"/>
              <a:buNone/>
              <a:defRPr b="1" sz="4267"/>
            </a:lvl1pPr>
            <a:lvl2pPr indent="-228600" lvl="1" marL="914400" algn="l">
              <a:lnSpc>
                <a:spcPct val="90000"/>
              </a:lnSpc>
              <a:spcBef>
                <a:spcPts val="500"/>
              </a:spcBef>
              <a:spcAft>
                <a:spcPts val="0"/>
              </a:spcAft>
              <a:buClr>
                <a:schemeClr val="dk1"/>
              </a:buClr>
              <a:buSzPts val="3556"/>
              <a:buNone/>
              <a:defRPr b="1" sz="3556"/>
            </a:lvl2pPr>
            <a:lvl3pPr indent="-228600" lvl="2" marL="1371600" algn="l">
              <a:lnSpc>
                <a:spcPct val="90000"/>
              </a:lnSpc>
              <a:spcBef>
                <a:spcPts val="500"/>
              </a:spcBef>
              <a:spcAft>
                <a:spcPts val="0"/>
              </a:spcAft>
              <a:buClr>
                <a:schemeClr val="dk1"/>
              </a:buClr>
              <a:buSzPts val="3200"/>
              <a:buNone/>
              <a:defRPr b="1" sz="3200"/>
            </a:lvl3pPr>
            <a:lvl4pPr indent="-228600" lvl="3" marL="1828800" algn="l">
              <a:lnSpc>
                <a:spcPct val="90000"/>
              </a:lnSpc>
              <a:spcBef>
                <a:spcPts val="500"/>
              </a:spcBef>
              <a:spcAft>
                <a:spcPts val="0"/>
              </a:spcAft>
              <a:buClr>
                <a:schemeClr val="dk1"/>
              </a:buClr>
              <a:buSzPts val="2844"/>
              <a:buNone/>
              <a:defRPr b="1" sz="2844"/>
            </a:lvl4pPr>
            <a:lvl5pPr indent="-228600" lvl="4" marL="2286000" algn="l">
              <a:lnSpc>
                <a:spcPct val="90000"/>
              </a:lnSpc>
              <a:spcBef>
                <a:spcPts val="500"/>
              </a:spcBef>
              <a:spcAft>
                <a:spcPts val="0"/>
              </a:spcAft>
              <a:buClr>
                <a:schemeClr val="dk1"/>
              </a:buClr>
              <a:buSzPts val="2844"/>
              <a:buNone/>
              <a:defRPr b="1" sz="2844"/>
            </a:lvl5pPr>
            <a:lvl6pPr indent="-228600" lvl="5" marL="2743200" algn="l">
              <a:lnSpc>
                <a:spcPct val="90000"/>
              </a:lnSpc>
              <a:spcBef>
                <a:spcPts val="500"/>
              </a:spcBef>
              <a:spcAft>
                <a:spcPts val="0"/>
              </a:spcAft>
              <a:buClr>
                <a:schemeClr val="dk1"/>
              </a:buClr>
              <a:buSzPts val="2844"/>
              <a:buNone/>
              <a:defRPr b="1" sz="2844"/>
            </a:lvl6pPr>
            <a:lvl7pPr indent="-228600" lvl="6" marL="3200400" algn="l">
              <a:lnSpc>
                <a:spcPct val="90000"/>
              </a:lnSpc>
              <a:spcBef>
                <a:spcPts val="500"/>
              </a:spcBef>
              <a:spcAft>
                <a:spcPts val="0"/>
              </a:spcAft>
              <a:buClr>
                <a:schemeClr val="dk1"/>
              </a:buClr>
              <a:buSzPts val="2844"/>
              <a:buNone/>
              <a:defRPr b="1" sz="2844"/>
            </a:lvl7pPr>
            <a:lvl8pPr indent="-228600" lvl="7" marL="3657600" algn="l">
              <a:lnSpc>
                <a:spcPct val="90000"/>
              </a:lnSpc>
              <a:spcBef>
                <a:spcPts val="500"/>
              </a:spcBef>
              <a:spcAft>
                <a:spcPts val="0"/>
              </a:spcAft>
              <a:buClr>
                <a:schemeClr val="dk1"/>
              </a:buClr>
              <a:buSzPts val="2844"/>
              <a:buNone/>
              <a:defRPr b="1" sz="2844"/>
            </a:lvl8pPr>
            <a:lvl9pPr indent="-228600" lvl="8" marL="4114800" algn="l">
              <a:lnSpc>
                <a:spcPct val="90000"/>
              </a:lnSpc>
              <a:spcBef>
                <a:spcPts val="500"/>
              </a:spcBef>
              <a:spcAft>
                <a:spcPts val="0"/>
              </a:spcAft>
              <a:buClr>
                <a:schemeClr val="dk1"/>
              </a:buClr>
              <a:buSzPts val="2844"/>
              <a:buNone/>
              <a:defRPr b="1" sz="2844"/>
            </a:lvl9pPr>
          </a:lstStyle>
          <a:p/>
        </p:txBody>
      </p:sp>
      <p:sp>
        <p:nvSpPr>
          <p:cNvPr id="45" name="Google Shape;45;p35"/>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3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6"/>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3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8"/>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5689"/>
              <a:buFont typeface="Calibri"/>
              <a:buNone/>
              <a:defRPr sz="5689"/>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8"/>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rmAutofit/>
          </a:bodyPr>
          <a:lstStyle>
            <a:lvl1pPr indent="-589851" lvl="0" marL="457200" algn="l">
              <a:lnSpc>
                <a:spcPct val="90000"/>
              </a:lnSpc>
              <a:spcBef>
                <a:spcPts val="1000"/>
              </a:spcBef>
              <a:spcAft>
                <a:spcPts val="0"/>
              </a:spcAft>
              <a:buClr>
                <a:schemeClr val="dk1"/>
              </a:buClr>
              <a:buSzPts val="5689"/>
              <a:buChar char="•"/>
              <a:defRPr sz="5689"/>
            </a:lvl1pPr>
            <a:lvl2pPr indent="-544703" lvl="1" marL="914400" algn="l">
              <a:lnSpc>
                <a:spcPct val="90000"/>
              </a:lnSpc>
              <a:spcBef>
                <a:spcPts val="500"/>
              </a:spcBef>
              <a:spcAft>
                <a:spcPts val="0"/>
              </a:spcAft>
              <a:buClr>
                <a:schemeClr val="dk1"/>
              </a:buClr>
              <a:buSzPts val="4978"/>
              <a:buChar char="•"/>
              <a:defRPr sz="4978"/>
            </a:lvl2pPr>
            <a:lvl3pPr indent="-499554" lvl="2" marL="1371600" algn="l">
              <a:lnSpc>
                <a:spcPct val="90000"/>
              </a:lnSpc>
              <a:spcBef>
                <a:spcPts val="500"/>
              </a:spcBef>
              <a:spcAft>
                <a:spcPts val="0"/>
              </a:spcAft>
              <a:buClr>
                <a:schemeClr val="dk1"/>
              </a:buClr>
              <a:buSzPts val="4267"/>
              <a:buChar char="•"/>
              <a:defRPr sz="4267"/>
            </a:lvl3pPr>
            <a:lvl4pPr indent="-454406" lvl="3" marL="1828800" algn="l">
              <a:lnSpc>
                <a:spcPct val="90000"/>
              </a:lnSpc>
              <a:spcBef>
                <a:spcPts val="500"/>
              </a:spcBef>
              <a:spcAft>
                <a:spcPts val="0"/>
              </a:spcAft>
              <a:buClr>
                <a:schemeClr val="dk1"/>
              </a:buClr>
              <a:buSzPts val="3556"/>
              <a:buChar char="•"/>
              <a:defRPr sz="3556"/>
            </a:lvl4pPr>
            <a:lvl5pPr indent="-454406" lvl="4" marL="2286000" algn="l">
              <a:lnSpc>
                <a:spcPct val="90000"/>
              </a:lnSpc>
              <a:spcBef>
                <a:spcPts val="500"/>
              </a:spcBef>
              <a:spcAft>
                <a:spcPts val="0"/>
              </a:spcAft>
              <a:buClr>
                <a:schemeClr val="dk1"/>
              </a:buClr>
              <a:buSzPts val="3556"/>
              <a:buChar char="•"/>
              <a:defRPr sz="3556"/>
            </a:lvl5pPr>
            <a:lvl6pPr indent="-454406" lvl="5" marL="2743200" algn="l">
              <a:lnSpc>
                <a:spcPct val="90000"/>
              </a:lnSpc>
              <a:spcBef>
                <a:spcPts val="500"/>
              </a:spcBef>
              <a:spcAft>
                <a:spcPts val="0"/>
              </a:spcAft>
              <a:buClr>
                <a:schemeClr val="dk1"/>
              </a:buClr>
              <a:buSzPts val="3556"/>
              <a:buChar char="•"/>
              <a:defRPr sz="3556"/>
            </a:lvl6pPr>
            <a:lvl7pPr indent="-454406" lvl="6" marL="3200400" algn="l">
              <a:lnSpc>
                <a:spcPct val="90000"/>
              </a:lnSpc>
              <a:spcBef>
                <a:spcPts val="500"/>
              </a:spcBef>
              <a:spcAft>
                <a:spcPts val="0"/>
              </a:spcAft>
              <a:buClr>
                <a:schemeClr val="dk1"/>
              </a:buClr>
              <a:buSzPts val="3556"/>
              <a:buChar char="•"/>
              <a:defRPr sz="3556"/>
            </a:lvl7pPr>
            <a:lvl8pPr indent="-454406" lvl="7" marL="3657600" algn="l">
              <a:lnSpc>
                <a:spcPct val="90000"/>
              </a:lnSpc>
              <a:spcBef>
                <a:spcPts val="500"/>
              </a:spcBef>
              <a:spcAft>
                <a:spcPts val="0"/>
              </a:spcAft>
              <a:buClr>
                <a:schemeClr val="dk1"/>
              </a:buClr>
              <a:buSzPts val="3556"/>
              <a:buChar char="•"/>
              <a:defRPr sz="3556"/>
            </a:lvl8pPr>
            <a:lvl9pPr indent="-454406" lvl="8" marL="4114800" algn="l">
              <a:lnSpc>
                <a:spcPct val="90000"/>
              </a:lnSpc>
              <a:spcBef>
                <a:spcPts val="500"/>
              </a:spcBef>
              <a:spcAft>
                <a:spcPts val="0"/>
              </a:spcAft>
              <a:buClr>
                <a:schemeClr val="dk1"/>
              </a:buClr>
              <a:buSzPts val="3556"/>
              <a:buChar char="•"/>
              <a:defRPr sz="3556"/>
            </a:lvl9pPr>
          </a:lstStyle>
          <a:p/>
        </p:txBody>
      </p:sp>
      <p:sp>
        <p:nvSpPr>
          <p:cNvPr id="61" name="Google Shape;61;p38"/>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844"/>
              <a:buNone/>
              <a:defRPr sz="2844"/>
            </a:lvl1pPr>
            <a:lvl2pPr indent="-228600" lvl="1" marL="914400" algn="l">
              <a:lnSpc>
                <a:spcPct val="90000"/>
              </a:lnSpc>
              <a:spcBef>
                <a:spcPts val="500"/>
              </a:spcBef>
              <a:spcAft>
                <a:spcPts val="0"/>
              </a:spcAft>
              <a:buClr>
                <a:schemeClr val="dk1"/>
              </a:buClr>
              <a:buSzPts val="2489"/>
              <a:buNone/>
              <a:defRPr sz="2489"/>
            </a:lvl2pPr>
            <a:lvl3pPr indent="-228600" lvl="2" marL="1371600" algn="l">
              <a:lnSpc>
                <a:spcPct val="90000"/>
              </a:lnSpc>
              <a:spcBef>
                <a:spcPts val="500"/>
              </a:spcBef>
              <a:spcAft>
                <a:spcPts val="0"/>
              </a:spcAft>
              <a:buClr>
                <a:schemeClr val="dk1"/>
              </a:buClr>
              <a:buSzPts val="2133"/>
              <a:buNone/>
              <a:defRPr sz="2133"/>
            </a:lvl3pPr>
            <a:lvl4pPr indent="-228600" lvl="3" marL="1828800" algn="l">
              <a:lnSpc>
                <a:spcPct val="90000"/>
              </a:lnSpc>
              <a:spcBef>
                <a:spcPts val="500"/>
              </a:spcBef>
              <a:spcAft>
                <a:spcPts val="0"/>
              </a:spcAft>
              <a:buClr>
                <a:schemeClr val="dk1"/>
              </a:buClr>
              <a:buSzPts val="1778"/>
              <a:buNone/>
              <a:defRPr sz="1778"/>
            </a:lvl4pPr>
            <a:lvl5pPr indent="-228600" lvl="4" marL="2286000" algn="l">
              <a:lnSpc>
                <a:spcPct val="90000"/>
              </a:lnSpc>
              <a:spcBef>
                <a:spcPts val="500"/>
              </a:spcBef>
              <a:spcAft>
                <a:spcPts val="0"/>
              </a:spcAft>
              <a:buClr>
                <a:schemeClr val="dk1"/>
              </a:buClr>
              <a:buSzPts val="1778"/>
              <a:buNone/>
              <a:defRPr sz="1778"/>
            </a:lvl5pPr>
            <a:lvl6pPr indent="-228600" lvl="5" marL="2743200" algn="l">
              <a:lnSpc>
                <a:spcPct val="90000"/>
              </a:lnSpc>
              <a:spcBef>
                <a:spcPts val="500"/>
              </a:spcBef>
              <a:spcAft>
                <a:spcPts val="0"/>
              </a:spcAft>
              <a:buClr>
                <a:schemeClr val="dk1"/>
              </a:buClr>
              <a:buSzPts val="1778"/>
              <a:buNone/>
              <a:defRPr sz="1778"/>
            </a:lvl6pPr>
            <a:lvl7pPr indent="-228600" lvl="6" marL="3200400" algn="l">
              <a:lnSpc>
                <a:spcPct val="90000"/>
              </a:lnSpc>
              <a:spcBef>
                <a:spcPts val="500"/>
              </a:spcBef>
              <a:spcAft>
                <a:spcPts val="0"/>
              </a:spcAft>
              <a:buClr>
                <a:schemeClr val="dk1"/>
              </a:buClr>
              <a:buSzPts val="1778"/>
              <a:buNone/>
              <a:defRPr sz="1778"/>
            </a:lvl7pPr>
            <a:lvl8pPr indent="-228600" lvl="7" marL="3657600" algn="l">
              <a:lnSpc>
                <a:spcPct val="90000"/>
              </a:lnSpc>
              <a:spcBef>
                <a:spcPts val="500"/>
              </a:spcBef>
              <a:spcAft>
                <a:spcPts val="0"/>
              </a:spcAft>
              <a:buClr>
                <a:schemeClr val="dk1"/>
              </a:buClr>
              <a:buSzPts val="1778"/>
              <a:buNone/>
              <a:defRPr sz="1778"/>
            </a:lvl8pPr>
            <a:lvl9pPr indent="-228600" lvl="8" marL="4114800" algn="l">
              <a:lnSpc>
                <a:spcPct val="90000"/>
              </a:lnSpc>
              <a:spcBef>
                <a:spcPts val="500"/>
              </a:spcBef>
              <a:spcAft>
                <a:spcPts val="0"/>
              </a:spcAft>
              <a:buClr>
                <a:schemeClr val="dk1"/>
              </a:buClr>
              <a:buSzPts val="1778"/>
              <a:buNone/>
              <a:defRPr sz="1778"/>
            </a:lvl9pPr>
          </a:lstStyle>
          <a:p/>
        </p:txBody>
      </p:sp>
      <p:sp>
        <p:nvSpPr>
          <p:cNvPr id="62" name="Google Shape;62;p3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9"/>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9"/>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133"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2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2133"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2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133"/>
              <a:buFont typeface="Arial"/>
              <a:buNone/>
              <a:defRPr b="0" i="0" sz="2133"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7.jpg"/><Relationship Id="rId5" Type="http://schemas.openxmlformats.org/officeDocument/2006/relationships/image" Target="../media/image3.jp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omments" Target="../comments/comment1.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omments" Target="../comments/commen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github.com/PiSupply/PiJuice/tree/master/Hardware/#power-management-and-batteries" TargetMode="External"/><Relationship Id="rId4" Type="http://schemas.openxmlformats.org/officeDocument/2006/relationships/hyperlink" Target="https://github.com/PiSupply/PiJuice/tree/master/Hardware/#power-management-and-batteries" TargetMode="External"/><Relationship Id="rId5" Type="http://schemas.openxmlformats.org/officeDocument/2006/relationships/hyperlink" Target="https://github.com/PiSupply/PiJuice/tree/master/Hardware/#power-management-and-batteries" TargetMode="External"/><Relationship Id="rId6" Type="http://schemas.openxmlformats.org/officeDocument/2006/relationships/hyperlink" Target="https://manpages.ubuntu.com/manpages/bionic/man1/pon.1.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ww.tntech.edu/directory/engineering/faculty/denis-ulybyshev.php"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jpg"/><Relationship Id="rId4" Type="http://schemas.openxmlformats.org/officeDocument/2006/relationships/image" Target="../media/image14.jpg"/><Relationship Id="rId5" Type="http://schemas.openxmlformats.org/officeDocument/2006/relationships/image" Target="../media/image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comments" Target="../comments/commen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jpg"/><Relationship Id="rId4" Type="http://schemas.openxmlformats.org/officeDocument/2006/relationships/image" Target="../media/image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jpg"/><Relationship Id="rId4" Type="http://schemas.openxmlformats.org/officeDocument/2006/relationships/image" Target="../media/image14.jpg"/><Relationship Id="rId5" Type="http://schemas.openxmlformats.org/officeDocument/2006/relationships/image" Target="../media/image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1.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2.png"/><Relationship Id="rId4" Type="http://schemas.openxmlformats.org/officeDocument/2006/relationships/image" Target="../media/image3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3.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4.jpg"/><Relationship Id="rId4" Type="http://schemas.openxmlformats.org/officeDocument/2006/relationships/image" Target="../media/image29.jpg"/><Relationship Id="rId5"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www.usgs.gov/special-topics/water-science-school/science/how-streamflow-measured"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8.jpg"/><Relationship Id="rId4" Type="http://schemas.openxmlformats.org/officeDocument/2006/relationships/image" Target="../media/image24.png"/><Relationship Id="rId5"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89" name="Google Shape;89;p1"/>
          <p:cNvPicPr preferRelativeResize="0"/>
          <p:nvPr/>
        </p:nvPicPr>
        <p:blipFill rotWithShape="1">
          <a:blip r:embed="rId3">
            <a:alphaModFix/>
          </a:blip>
          <a:srcRect b="2" l="10850" r="10939" t="7163"/>
          <a:stretch/>
        </p:blipFill>
        <p:spPr>
          <a:xfrm>
            <a:off x="20" y="10"/>
            <a:ext cx="6501364" cy="5143490"/>
          </a:xfrm>
          <a:prstGeom prst="rect">
            <a:avLst/>
          </a:prstGeom>
          <a:noFill/>
          <a:ln>
            <a:noFill/>
          </a:ln>
        </p:spPr>
      </p:pic>
      <p:sp>
        <p:nvSpPr>
          <p:cNvPr id="90" name="Google Shape;90;p1"/>
          <p:cNvSpPr/>
          <p:nvPr/>
        </p:nvSpPr>
        <p:spPr>
          <a:xfrm flipH="1">
            <a:off x="2783739" y="0"/>
            <a:ext cx="6360260" cy="5143500"/>
          </a:xfrm>
          <a:prstGeom prst="rect">
            <a:avLst/>
          </a:prstGeom>
          <a:gradFill>
            <a:gsLst>
              <a:gs pos="0">
                <a:srgbClr val="FFFFFF">
                  <a:alpha val="0"/>
                </a:srgbClr>
              </a:gs>
              <a:gs pos="19000">
                <a:srgbClr val="FFFFFF">
                  <a:alpha val="37254"/>
                </a:srgbClr>
              </a:gs>
              <a:gs pos="35000">
                <a:srgbClr val="FFFFFF">
                  <a:alpha val="76470"/>
                </a:srgbClr>
              </a:gs>
              <a:gs pos="48000">
                <a:schemeClr val="lt1"/>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 name="Google Shape;91;p1"/>
          <p:cNvSpPr txBox="1"/>
          <p:nvPr>
            <p:ph type="ctrTitle"/>
          </p:nvPr>
        </p:nvSpPr>
        <p:spPr>
          <a:xfrm>
            <a:off x="1490982" y="841775"/>
            <a:ext cx="7413000" cy="2403000"/>
          </a:xfrm>
          <a:prstGeom prst="rect">
            <a:avLst/>
          </a:prstGeom>
          <a:noFill/>
          <a:ln>
            <a:noFill/>
          </a:ln>
        </p:spPr>
        <p:txBody>
          <a:bodyPr anchorCtr="0" anchor="b" bIns="91425" lIns="91425" spcFirstLastPara="1" rIns="91425" wrap="square" tIns="91425">
            <a:normAutofit fontScale="90000"/>
          </a:bodyPr>
          <a:lstStyle/>
          <a:p>
            <a:pPr indent="0" lvl="0" marL="0" rtl="0" algn="r">
              <a:lnSpc>
                <a:spcPct val="90000"/>
              </a:lnSpc>
              <a:spcBef>
                <a:spcPts val="0"/>
              </a:spcBef>
              <a:spcAft>
                <a:spcPts val="0"/>
              </a:spcAft>
              <a:buClr>
                <a:schemeClr val="dk1"/>
              </a:buClr>
              <a:buSzPct val="100000"/>
              <a:buFont typeface="Calibri"/>
              <a:buNone/>
            </a:pPr>
            <a:r>
              <a:rPr lang="en-US" sz="3300"/>
              <a:t>Developing a Raspberry Pi based </a:t>
            </a:r>
            <a:endParaRPr sz="3300"/>
          </a:p>
          <a:p>
            <a:pPr indent="0" lvl="0" marL="0" rtl="0" algn="r">
              <a:lnSpc>
                <a:spcPct val="90000"/>
              </a:lnSpc>
              <a:spcBef>
                <a:spcPts val="0"/>
              </a:spcBef>
              <a:spcAft>
                <a:spcPts val="0"/>
              </a:spcAft>
              <a:buClr>
                <a:schemeClr val="dk1"/>
              </a:buClr>
              <a:buSzPct val="100000"/>
              <a:buFont typeface="Calibri"/>
              <a:buNone/>
            </a:pPr>
            <a:r>
              <a:rPr lang="en-US" sz="3300"/>
              <a:t>IoT Sensor for Flood Sensing</a:t>
            </a:r>
            <a:endParaRPr/>
          </a:p>
          <a:p>
            <a:pPr indent="0" lvl="0" marL="0" rtl="0" algn="l">
              <a:lnSpc>
                <a:spcPct val="90000"/>
              </a:lnSpc>
              <a:spcBef>
                <a:spcPts val="0"/>
              </a:spcBef>
              <a:spcAft>
                <a:spcPts val="0"/>
              </a:spcAft>
              <a:buClr>
                <a:schemeClr val="dk1"/>
              </a:buClr>
              <a:buSzPct val="100000"/>
              <a:buFont typeface="Calibri"/>
              <a:buNone/>
            </a:pPr>
            <a:r>
              <a:t/>
            </a:r>
            <a:endParaRPr sz="3300"/>
          </a:p>
        </p:txBody>
      </p:sp>
      <p:sp>
        <p:nvSpPr>
          <p:cNvPr id="92" name="Google Shape;92;p1"/>
          <p:cNvSpPr txBox="1"/>
          <p:nvPr>
            <p:ph idx="1" type="subTitle"/>
          </p:nvPr>
        </p:nvSpPr>
        <p:spPr>
          <a:xfrm>
            <a:off x="2275700" y="3005525"/>
            <a:ext cx="6628200" cy="906000"/>
          </a:xfrm>
          <a:prstGeom prst="rect">
            <a:avLst/>
          </a:prstGeom>
          <a:noFill/>
          <a:ln>
            <a:noFill/>
          </a:ln>
        </p:spPr>
        <p:txBody>
          <a:bodyPr anchorCtr="0" anchor="t" bIns="91425" lIns="91425" spcFirstLastPara="1" rIns="91425" wrap="square" tIns="91425">
            <a:noAutofit/>
          </a:bodyPr>
          <a:lstStyle/>
          <a:p>
            <a:pPr indent="0" lvl="0" marL="0" rtl="0" algn="r">
              <a:lnSpc>
                <a:spcPct val="90000"/>
              </a:lnSpc>
              <a:spcBef>
                <a:spcPts val="1000"/>
              </a:spcBef>
              <a:spcAft>
                <a:spcPts val="0"/>
              </a:spcAft>
              <a:buClr>
                <a:schemeClr val="dk1"/>
              </a:buClr>
              <a:buSzPts val="1500"/>
              <a:buNone/>
            </a:pPr>
            <a:r>
              <a:rPr lang="en-US" sz="2000"/>
              <a:t>Paul Oscai</a:t>
            </a:r>
            <a:endParaRPr sz="2000"/>
          </a:p>
          <a:p>
            <a:pPr indent="0" lvl="0" marL="0" rtl="0" algn="r">
              <a:lnSpc>
                <a:spcPct val="90000"/>
              </a:lnSpc>
              <a:spcBef>
                <a:spcPts val="1200"/>
              </a:spcBef>
              <a:spcAft>
                <a:spcPts val="0"/>
              </a:spcAft>
              <a:buClr>
                <a:schemeClr val="dk1"/>
              </a:buClr>
              <a:buSzPts val="1500"/>
              <a:buNone/>
            </a:pPr>
            <a:r>
              <a:rPr lang="en-US" sz="2000"/>
              <a:t>Master of Science Project Presentation, </a:t>
            </a:r>
            <a:endParaRPr sz="2000"/>
          </a:p>
          <a:p>
            <a:pPr indent="0" lvl="0" marL="0" rtl="0" algn="r">
              <a:lnSpc>
                <a:spcPct val="90000"/>
              </a:lnSpc>
              <a:spcBef>
                <a:spcPts val="1200"/>
              </a:spcBef>
              <a:spcAft>
                <a:spcPts val="0"/>
              </a:spcAft>
              <a:buClr>
                <a:schemeClr val="dk1"/>
              </a:buClr>
              <a:buSzPts val="1500"/>
              <a:buNone/>
            </a:pPr>
            <a:r>
              <a:rPr lang="en-US" sz="2000"/>
              <a:t>Computer Science Department,</a:t>
            </a:r>
            <a:endParaRPr sz="2000"/>
          </a:p>
          <a:p>
            <a:pPr indent="0" lvl="0" marL="0" rtl="0" algn="r">
              <a:lnSpc>
                <a:spcPct val="90000"/>
              </a:lnSpc>
              <a:spcBef>
                <a:spcPts val="1200"/>
              </a:spcBef>
              <a:spcAft>
                <a:spcPts val="1200"/>
              </a:spcAft>
              <a:buClr>
                <a:schemeClr val="dk1"/>
              </a:buClr>
              <a:buSzPts val="1500"/>
              <a:buNone/>
            </a:pPr>
            <a:r>
              <a:rPr lang="en-US" sz="2000"/>
              <a:t>Tennessee Tech </a:t>
            </a:r>
            <a:endParaRPr sz="2000"/>
          </a:p>
        </p:txBody>
      </p:sp>
      <p:sp>
        <p:nvSpPr>
          <p:cNvPr id="93" name="Google Shape;93;p1"/>
          <p:cNvSpPr/>
          <p:nvPr/>
        </p:nvSpPr>
        <p:spPr>
          <a:xfrm rot="5400000">
            <a:off x="6097905" y="260093"/>
            <a:ext cx="109728" cy="5280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94" name="Google Shape;94;p1"/>
          <p:cNvSpPr/>
          <p:nvPr/>
        </p:nvSpPr>
        <p:spPr>
          <a:xfrm>
            <a:off x="5888736" y="3410190"/>
            <a:ext cx="3017520" cy="13716"/>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5" name="Google Shape;95;p1"/>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2100"/>
              <a:buFont typeface="Arial"/>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000"/>
                                  </p:stCondLst>
                                  <p:childTnLst>
                                    <p:set>
                                      <p:cBhvr>
                                        <p:cTn dur="1" fill="hold">
                                          <p:stCondLst>
                                            <p:cond delay="0"/>
                                          </p:stCondLst>
                                        </p:cTn>
                                        <p:tgtEl>
                                          <p:spTgt spid="92">
                                            <p:txEl>
                                              <p:pRg end="0" st="0"/>
                                            </p:txEl>
                                          </p:spTgt>
                                        </p:tgtEl>
                                        <p:attrNameLst>
                                          <p:attrName>style.visibility</p:attrName>
                                        </p:attrNameLst>
                                      </p:cBhvr>
                                      <p:to>
                                        <p:strVal val="visible"/>
                                      </p:to>
                                    </p:set>
                                    <p:animEffect filter="fade" transition="in">
                                      <p:cBhvr>
                                        <p:cTn dur="400"/>
                                        <p:tgtEl>
                                          <p:spTgt spid="92">
                                            <p:txEl>
                                              <p:pRg end="0" st="0"/>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2">
                                            <p:txEl>
                                              <p:pRg end="1" st="1"/>
                                            </p:txEl>
                                          </p:spTgt>
                                        </p:tgtEl>
                                        <p:attrNameLst>
                                          <p:attrName>style.visibility</p:attrName>
                                        </p:attrNameLst>
                                      </p:cBhvr>
                                      <p:to>
                                        <p:strVal val="visible"/>
                                      </p:to>
                                    </p:set>
                                    <p:animEffect filter="fade" transition="in">
                                      <p:cBhvr>
                                        <p:cTn dur="400"/>
                                        <p:tgtEl>
                                          <p:spTgt spid="92">
                                            <p:txEl>
                                              <p:pRg end="1" st="1"/>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2">
                                            <p:txEl>
                                              <p:pRg end="2" st="2"/>
                                            </p:txEl>
                                          </p:spTgt>
                                        </p:tgtEl>
                                        <p:attrNameLst>
                                          <p:attrName>style.visibility</p:attrName>
                                        </p:attrNameLst>
                                      </p:cBhvr>
                                      <p:to>
                                        <p:strVal val="visible"/>
                                      </p:to>
                                    </p:set>
                                    <p:animEffect filter="fade" transition="in">
                                      <p:cBhvr>
                                        <p:cTn dur="400"/>
                                        <p:tgtEl>
                                          <p:spTgt spid="92">
                                            <p:txEl>
                                              <p:pRg end="2" st="2"/>
                                            </p:txEl>
                                          </p:spTgt>
                                        </p:tgtEl>
                                      </p:cBhvr>
                                    </p:animEffect>
                                  </p:childTnLst>
                                </p:cTn>
                              </p:par>
                              <p:par>
                                <p:cTn fill="hold" nodeType="withEffect" presetClass="entr" presetID="10" presetSubtype="0">
                                  <p:stCondLst>
                                    <p:cond delay="2000"/>
                                  </p:stCondLst>
                                  <p:childTnLst>
                                    <p:set>
                                      <p:cBhvr>
                                        <p:cTn dur="1" fill="hold">
                                          <p:stCondLst>
                                            <p:cond delay="0"/>
                                          </p:stCondLst>
                                        </p:cTn>
                                        <p:tgtEl>
                                          <p:spTgt spid="92">
                                            <p:txEl>
                                              <p:pRg end="3" st="3"/>
                                            </p:txEl>
                                          </p:spTgt>
                                        </p:tgtEl>
                                        <p:attrNameLst>
                                          <p:attrName>style.visibility</p:attrName>
                                        </p:attrNameLst>
                                      </p:cBhvr>
                                      <p:to>
                                        <p:strVal val="visible"/>
                                      </p:to>
                                    </p:set>
                                    <p:animEffect filter="fade" transition="in">
                                      <p:cBhvr>
                                        <p:cTn dur="400"/>
                                        <p:tgtEl>
                                          <p:spTgt spid="92">
                                            <p:txEl>
                                              <p:pRg end="3" st="3"/>
                                            </p:txEl>
                                          </p:spTgt>
                                        </p:tgtEl>
                                      </p:cBhvr>
                                    </p:animEffect>
                                  </p:childTnLst>
                                </p:cTn>
                              </p:par>
                              <p:par>
                                <p:cTn fill="hold" nodeType="withEffect" presetClass="entr" presetID="10" presetSubtype="0">
                                  <p:stCondLst>
                                    <p:cond delay="1000"/>
                                  </p:stCondLst>
                                  <p:childTnLst>
                                    <p:set>
                                      <p:cBhvr>
                                        <p:cTn dur="1" fill="hold">
                                          <p:stCondLst>
                                            <p:cond delay="0"/>
                                          </p:stCondLst>
                                        </p:cTn>
                                        <p:tgtEl>
                                          <p:spTgt spid="91"/>
                                        </p:tgtEl>
                                        <p:attrNameLst>
                                          <p:attrName>style.visibility</p:attrName>
                                        </p:attrNameLst>
                                      </p:cBhvr>
                                      <p:to>
                                        <p:strVal val="visible"/>
                                      </p:to>
                                    </p:set>
                                    <p:animEffect filter="fade" transition="in">
                                      <p:cBhvr>
                                        <p:cTn dur="4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sp>
        <p:nvSpPr>
          <p:cNvPr id="180" name="Google Shape;180;g23c9be4e373_0_28"/>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v</a:t>
            </a:r>
            <a:endParaRPr b="0" i="0" sz="1400" u="none" cap="none" strike="noStrike">
              <a:solidFill>
                <a:schemeClr val="lt1"/>
              </a:solidFill>
              <a:latin typeface="Arial"/>
              <a:ea typeface="Arial"/>
              <a:cs typeface="Arial"/>
              <a:sym typeface="Arial"/>
            </a:endParaRPr>
          </a:p>
        </p:txBody>
      </p:sp>
      <p:sp>
        <p:nvSpPr>
          <p:cNvPr id="181" name="Google Shape;181;g23c9be4e373_0_28"/>
          <p:cNvSpPr/>
          <p:nvPr/>
        </p:nvSpPr>
        <p:spPr>
          <a:xfrm>
            <a:off x="322650" y="3566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82" name="Google Shape;182;g23c9be4e373_0_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pic>
        <p:nvPicPr>
          <p:cNvPr id="183" name="Google Shape;183;g23c9be4e373_0_28"/>
          <p:cNvPicPr preferRelativeResize="0"/>
          <p:nvPr/>
        </p:nvPicPr>
        <p:blipFill rotWithShape="1">
          <a:blip r:embed="rId3">
            <a:alphaModFix/>
          </a:blip>
          <a:srcRect b="0" l="0" r="0" t="0"/>
          <a:stretch/>
        </p:blipFill>
        <p:spPr>
          <a:xfrm>
            <a:off x="3245545" y="884700"/>
            <a:ext cx="2423551" cy="3231401"/>
          </a:xfrm>
          <a:prstGeom prst="rect">
            <a:avLst/>
          </a:prstGeom>
          <a:noFill/>
          <a:ln>
            <a:noFill/>
          </a:ln>
        </p:spPr>
      </p:pic>
      <p:sp>
        <p:nvSpPr>
          <p:cNvPr id="184" name="Google Shape;184;g23c9be4e373_0_28"/>
          <p:cNvSpPr txBox="1"/>
          <p:nvPr/>
        </p:nvSpPr>
        <p:spPr>
          <a:xfrm>
            <a:off x="213075" y="3881400"/>
            <a:ext cx="72333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Initial testing:</a:t>
            </a:r>
            <a:endParaRPr b="0" i="0" sz="1800" u="none" cap="none" strike="noStrike">
              <a:solidFill>
                <a:srgbClr val="000000"/>
              </a:solidFill>
              <a:latin typeface="Calibri"/>
              <a:ea typeface="Calibri"/>
              <a:cs typeface="Calibri"/>
              <a:sym typeface="Calibri"/>
            </a:endParaRPr>
          </a:p>
          <a:p>
            <a:pPr indent="-342900" lvl="0" marL="457200" rtl="0" algn="l">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Device must be powered off to receive any level of charge</a:t>
            </a:r>
            <a:endParaRPr sz="1800">
              <a:solidFill>
                <a:schemeClr val="dk1"/>
              </a:solidFill>
              <a:latin typeface="Calibri"/>
              <a:ea typeface="Calibri"/>
              <a:cs typeface="Calibri"/>
              <a:sym typeface="Calibri"/>
            </a:endParaRPr>
          </a:p>
          <a:p>
            <a:pPr indent="-342900" lvl="0" marL="457200" marR="0" rtl="0" algn="l">
              <a:lnSpc>
                <a:spcPct val="100000"/>
              </a:lnSpc>
              <a:spcBef>
                <a:spcPts val="0"/>
              </a:spcBef>
              <a:spcAft>
                <a:spcPts val="0"/>
              </a:spcAft>
              <a:buSzPts val="1800"/>
              <a:buFont typeface="Calibri"/>
              <a:buChar char="●"/>
            </a:pPr>
            <a:r>
              <a:rPr lang="en-US" sz="1800">
                <a:latin typeface="Calibri"/>
                <a:ea typeface="Calibri"/>
                <a:cs typeface="Calibri"/>
                <a:sym typeface="Calibri"/>
              </a:rPr>
              <a:t>LEDs can indicate status, remote connection for details</a:t>
            </a:r>
            <a:endParaRPr sz="1800">
              <a:latin typeface="Calibri"/>
              <a:ea typeface="Calibri"/>
              <a:cs typeface="Calibri"/>
              <a:sym typeface="Calibri"/>
            </a:endParaRPr>
          </a:p>
          <a:p>
            <a:pPr indent="-342900" lvl="0" marL="457200" marR="0" rtl="0" algn="l">
              <a:lnSpc>
                <a:spcPct val="100000"/>
              </a:lnSpc>
              <a:spcBef>
                <a:spcPts val="0"/>
              </a:spcBef>
              <a:spcAft>
                <a:spcPts val="0"/>
              </a:spcAft>
              <a:buClr>
                <a:srgbClr val="000000"/>
              </a:buClr>
              <a:buSzPts val="1800"/>
              <a:buFont typeface="Calibri"/>
              <a:buChar char="●"/>
            </a:pPr>
            <a:r>
              <a:rPr lang="en-US" sz="1800">
                <a:latin typeface="Calibri"/>
                <a:ea typeface="Calibri"/>
                <a:cs typeface="Calibri"/>
                <a:sym typeface="Calibri"/>
              </a:rPr>
              <a:t>More information new </a:t>
            </a:r>
            <a:r>
              <a:rPr lang="en-US" sz="1800">
                <a:latin typeface="Calibri"/>
                <a:ea typeface="Calibri"/>
                <a:cs typeface="Calibri"/>
                <a:sym typeface="Calibri"/>
              </a:rPr>
              <a:t>solar</a:t>
            </a:r>
            <a:r>
              <a:rPr lang="en-US" sz="1800">
                <a:latin typeface="Calibri"/>
                <a:ea typeface="Calibri"/>
                <a:cs typeface="Calibri"/>
                <a:sym typeface="Calibri"/>
              </a:rPr>
              <a:t> panel</a:t>
            </a:r>
            <a:endParaRPr b="0" i="0" sz="1800" u="none" cap="none" strike="noStrike">
              <a:solidFill>
                <a:srgbClr val="000000"/>
              </a:solidFill>
              <a:latin typeface="Calibri"/>
              <a:ea typeface="Calibri"/>
              <a:cs typeface="Calibri"/>
              <a:sym typeface="Calibri"/>
            </a:endParaRPr>
          </a:p>
        </p:txBody>
      </p:sp>
      <p:pic>
        <p:nvPicPr>
          <p:cNvPr id="185" name="Google Shape;185;g23c9be4e373_0_28"/>
          <p:cNvPicPr preferRelativeResize="0"/>
          <p:nvPr/>
        </p:nvPicPr>
        <p:blipFill rotWithShape="1">
          <a:blip r:embed="rId4">
            <a:alphaModFix/>
          </a:blip>
          <a:srcRect b="0" l="0" r="0" t="0"/>
          <a:stretch/>
        </p:blipFill>
        <p:spPr>
          <a:xfrm>
            <a:off x="213075" y="1235575"/>
            <a:ext cx="2980151" cy="2233176"/>
          </a:xfrm>
          <a:prstGeom prst="rect">
            <a:avLst/>
          </a:prstGeom>
          <a:noFill/>
          <a:ln>
            <a:noFill/>
          </a:ln>
        </p:spPr>
      </p:pic>
      <p:sp>
        <p:nvSpPr>
          <p:cNvPr id="186" name="Google Shape;186;g23c9be4e373_0_28"/>
          <p:cNvSpPr/>
          <p:nvPr/>
        </p:nvSpPr>
        <p:spPr>
          <a:xfrm>
            <a:off x="418650" y="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7" name="Google Shape;187;g23c9be4e373_0_28"/>
          <p:cNvSpPr txBox="1"/>
          <p:nvPr>
            <p:ph type="title"/>
          </p:nvPr>
        </p:nvSpPr>
        <p:spPr>
          <a:xfrm>
            <a:off x="364575" y="884705"/>
            <a:ext cx="7626000" cy="393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9803"/>
              <a:buFont typeface="Calibri"/>
              <a:buNone/>
            </a:pPr>
            <a:r>
              <a:rPr lang="en-US" sz="2550"/>
              <a:t>Configuring Solar Panel</a:t>
            </a:r>
            <a:endParaRPr sz="2550"/>
          </a:p>
          <a:p>
            <a:pPr indent="0" lvl="0" marL="0" rtl="0" algn="l">
              <a:lnSpc>
                <a:spcPct val="90000"/>
              </a:lnSpc>
              <a:spcBef>
                <a:spcPts val="0"/>
              </a:spcBef>
              <a:spcAft>
                <a:spcPts val="0"/>
              </a:spcAft>
              <a:buClr>
                <a:schemeClr val="dk1"/>
              </a:buClr>
              <a:buSzPct val="109803"/>
              <a:buFont typeface="Calibri"/>
              <a:buNone/>
            </a:pPr>
            <a:r>
              <a:t/>
            </a:r>
            <a:endParaRPr sz="2550"/>
          </a:p>
          <a:p>
            <a:pPr indent="0" lvl="0" marL="0" rtl="0" algn="l">
              <a:lnSpc>
                <a:spcPct val="90000"/>
              </a:lnSpc>
              <a:spcBef>
                <a:spcPts val="0"/>
              </a:spcBef>
              <a:spcAft>
                <a:spcPts val="0"/>
              </a:spcAft>
              <a:buClr>
                <a:schemeClr val="dk1"/>
              </a:buClr>
              <a:buSzPct val="109803"/>
              <a:buFont typeface="Calibri"/>
              <a:buNone/>
            </a:pPr>
            <a:r>
              <a:t/>
            </a:r>
            <a:endParaRPr sz="2550"/>
          </a:p>
          <a:p>
            <a:pPr indent="0" lvl="0" marL="0" rtl="0" algn="l">
              <a:lnSpc>
                <a:spcPct val="90000"/>
              </a:lnSpc>
              <a:spcBef>
                <a:spcPts val="0"/>
              </a:spcBef>
              <a:spcAft>
                <a:spcPts val="0"/>
              </a:spcAft>
              <a:buClr>
                <a:schemeClr val="dk1"/>
              </a:buClr>
              <a:buSzPct val="109803"/>
              <a:buFont typeface="Calibri"/>
              <a:buNone/>
            </a:pPr>
            <a:r>
              <a:t/>
            </a:r>
            <a:endParaRPr sz="2550"/>
          </a:p>
          <a:p>
            <a:pPr indent="0" lvl="0" marL="0" rtl="0" algn="l">
              <a:lnSpc>
                <a:spcPct val="90000"/>
              </a:lnSpc>
              <a:spcBef>
                <a:spcPts val="0"/>
              </a:spcBef>
              <a:spcAft>
                <a:spcPts val="0"/>
              </a:spcAft>
              <a:buClr>
                <a:schemeClr val="dk1"/>
              </a:buClr>
              <a:buSzPct val="93333"/>
              <a:buFont typeface="Calibri"/>
              <a:buNone/>
            </a:pPr>
            <a:r>
              <a:t/>
            </a:r>
            <a:endParaRPr sz="3000"/>
          </a:p>
        </p:txBody>
      </p:sp>
      <p:pic>
        <p:nvPicPr>
          <p:cNvPr id="188" name="Google Shape;188;g23c9be4e373_0_28"/>
          <p:cNvPicPr preferRelativeResize="0"/>
          <p:nvPr/>
        </p:nvPicPr>
        <p:blipFill rotWithShape="1">
          <a:blip r:embed="rId5">
            <a:alphaModFix/>
          </a:blip>
          <a:srcRect b="0" l="0" r="0" t="0"/>
          <a:stretch/>
        </p:blipFill>
        <p:spPr>
          <a:xfrm>
            <a:off x="5721425" y="354150"/>
            <a:ext cx="2507958" cy="1880974"/>
          </a:xfrm>
          <a:prstGeom prst="rect">
            <a:avLst/>
          </a:prstGeom>
          <a:noFill/>
          <a:ln>
            <a:noFill/>
          </a:ln>
        </p:spPr>
      </p:pic>
      <p:pic>
        <p:nvPicPr>
          <p:cNvPr id="189" name="Google Shape;189;g23c9be4e373_0_28"/>
          <p:cNvPicPr preferRelativeResize="0"/>
          <p:nvPr/>
        </p:nvPicPr>
        <p:blipFill>
          <a:blip r:embed="rId6">
            <a:alphaModFix/>
          </a:blip>
          <a:stretch>
            <a:fillRect/>
          </a:stretch>
        </p:blipFill>
        <p:spPr>
          <a:xfrm>
            <a:off x="5721425" y="2235125"/>
            <a:ext cx="2516556" cy="188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2f8cfb2d02_0_28"/>
          <p:cNvSpPr txBox="1"/>
          <p:nvPr>
            <p:ph idx="1" type="body"/>
          </p:nvPr>
        </p:nvSpPr>
        <p:spPr>
          <a:xfrm>
            <a:off x="578998" y="1069450"/>
            <a:ext cx="79860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90000"/>
              </a:lnSpc>
              <a:spcBef>
                <a:spcPts val="0"/>
              </a:spcBef>
              <a:spcAft>
                <a:spcPts val="0"/>
              </a:spcAft>
              <a:buSzPts val="1800"/>
              <a:buChar char="●"/>
            </a:pPr>
            <a:r>
              <a:rPr lang="en-US" sz="1800"/>
              <a:t>Goal -</a:t>
            </a:r>
            <a:endParaRPr sz="1800"/>
          </a:p>
          <a:p>
            <a:pPr indent="-342900" lvl="1" marL="914400" rtl="0" algn="l">
              <a:lnSpc>
                <a:spcPct val="90000"/>
              </a:lnSpc>
              <a:spcBef>
                <a:spcPts val="0"/>
              </a:spcBef>
              <a:spcAft>
                <a:spcPts val="0"/>
              </a:spcAft>
              <a:buSzPts val="1800"/>
              <a:buChar char="○"/>
            </a:pPr>
            <a:r>
              <a:rPr lang="en-US" sz="1800"/>
              <a:t>Automatically connect to the cellular network after boot-up</a:t>
            </a:r>
            <a:br>
              <a:rPr lang="en-US" sz="1800"/>
            </a:br>
            <a:endParaRPr sz="1800"/>
          </a:p>
          <a:p>
            <a:pPr indent="-342900" lvl="0" marL="457200" rtl="0" algn="l">
              <a:lnSpc>
                <a:spcPct val="90000"/>
              </a:lnSpc>
              <a:spcBef>
                <a:spcPts val="0"/>
              </a:spcBef>
              <a:spcAft>
                <a:spcPts val="0"/>
              </a:spcAft>
              <a:buSzPts val="1800"/>
              <a:buChar char="●"/>
            </a:pPr>
            <a:r>
              <a:rPr lang="en-US" sz="1800"/>
              <a:t>Problem:</a:t>
            </a:r>
            <a:endParaRPr sz="1800"/>
          </a:p>
          <a:p>
            <a:pPr indent="-342900" lvl="1" marL="914400" rtl="0" algn="l">
              <a:lnSpc>
                <a:spcPct val="90000"/>
              </a:lnSpc>
              <a:spcBef>
                <a:spcPts val="0"/>
              </a:spcBef>
              <a:spcAft>
                <a:spcPts val="0"/>
              </a:spcAft>
              <a:buSzPts val="1800"/>
              <a:buChar char="○"/>
            </a:pPr>
            <a:r>
              <a:rPr lang="en-US" sz="1800"/>
              <a:t>Needed to manually create the network interface </a:t>
            </a:r>
            <a:endParaRPr sz="1800"/>
          </a:p>
          <a:p>
            <a:pPr indent="-342900" lvl="1" marL="914400" rtl="0" algn="l">
              <a:lnSpc>
                <a:spcPct val="90000"/>
              </a:lnSpc>
              <a:spcBef>
                <a:spcPts val="0"/>
              </a:spcBef>
              <a:spcAft>
                <a:spcPts val="0"/>
              </a:spcAft>
              <a:buSzPts val="1800"/>
              <a:buChar char="○"/>
            </a:pPr>
            <a:r>
              <a:rPr lang="en-US" sz="1800"/>
              <a:t>Needed to manually start network services at a particular time for it to work</a:t>
            </a:r>
            <a:br>
              <a:rPr lang="en-US" sz="1800"/>
            </a:br>
            <a:endParaRPr sz="1800"/>
          </a:p>
          <a:p>
            <a:pPr indent="-342900" lvl="0" marL="457200" rtl="0" algn="l">
              <a:lnSpc>
                <a:spcPct val="90000"/>
              </a:lnSpc>
              <a:spcBef>
                <a:spcPts val="0"/>
              </a:spcBef>
              <a:spcAft>
                <a:spcPts val="0"/>
              </a:spcAft>
              <a:buClr>
                <a:srgbClr val="FF0000"/>
              </a:buClr>
              <a:buSzPts val="1800"/>
              <a:buChar char="●"/>
            </a:pPr>
            <a:r>
              <a:rPr lang="en-US" sz="1800"/>
              <a:t>Solution:</a:t>
            </a:r>
            <a:endParaRPr sz="1800"/>
          </a:p>
          <a:p>
            <a:pPr indent="-342900" lvl="1" marL="914400" rtl="0" algn="l">
              <a:lnSpc>
                <a:spcPct val="90000"/>
              </a:lnSpc>
              <a:spcBef>
                <a:spcPts val="0"/>
              </a:spcBef>
              <a:spcAft>
                <a:spcPts val="0"/>
              </a:spcAft>
              <a:buSzPts val="1800"/>
              <a:buChar char="○"/>
            </a:pPr>
            <a:r>
              <a:rPr lang="en-US" sz="1800"/>
              <a:t>Created a set of scripts to automate connectivity</a:t>
            </a:r>
            <a:endParaRPr sz="1800"/>
          </a:p>
          <a:p>
            <a:pPr indent="0" lvl="0" marL="914400" rtl="0" algn="l">
              <a:lnSpc>
                <a:spcPct val="90000"/>
              </a:lnSpc>
              <a:spcBef>
                <a:spcPts val="0"/>
              </a:spcBef>
              <a:spcAft>
                <a:spcPts val="0"/>
              </a:spcAft>
              <a:buSzPts val="1800"/>
              <a:buNone/>
            </a:pPr>
            <a:r>
              <a:t/>
            </a:r>
            <a:endParaRPr sz="1800">
              <a:solidFill>
                <a:srgbClr val="FF0000"/>
              </a:solidFill>
            </a:endParaRPr>
          </a:p>
        </p:txBody>
      </p:sp>
      <p:sp>
        <p:nvSpPr>
          <p:cNvPr id="195" name="Google Shape;195;g22f8cfb2d02_0_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196" name="Google Shape;196;g22f8cfb2d02_0_28"/>
          <p:cNvSpPr/>
          <p:nvPr/>
        </p:nvSpPr>
        <p:spPr>
          <a:xfrm>
            <a:off x="374125" y="4453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97" name="Google Shape;197;g22f8cfb2d02_0_28"/>
          <p:cNvSpPr/>
          <p:nvPr/>
        </p:nvSpPr>
        <p:spPr>
          <a:xfrm>
            <a:off x="470125" y="8870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8" name="Google Shape;198;g22f8cfb2d02_0_28"/>
          <p:cNvSpPr txBox="1"/>
          <p:nvPr>
            <p:ph type="title"/>
          </p:nvPr>
        </p:nvSpPr>
        <p:spPr>
          <a:xfrm>
            <a:off x="470125" y="496750"/>
            <a:ext cx="8520600" cy="476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Calibri"/>
              <a:buNone/>
            </a:pPr>
            <a:r>
              <a:rPr lang="en-US" sz="2600"/>
              <a:t>Contribution 3 - Wireless HAT</a:t>
            </a:r>
            <a:endParaRPr sz="2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3c9be4e373_0_94"/>
          <p:cNvSpPr txBox="1"/>
          <p:nvPr>
            <p:ph idx="1" type="body"/>
          </p:nvPr>
        </p:nvSpPr>
        <p:spPr>
          <a:xfrm>
            <a:off x="578998" y="1069450"/>
            <a:ext cx="7986000" cy="3416400"/>
          </a:xfrm>
          <a:prstGeom prst="rect">
            <a:avLst/>
          </a:prstGeom>
          <a:noFill/>
          <a:ln>
            <a:noFill/>
          </a:ln>
        </p:spPr>
        <p:txBody>
          <a:bodyPr anchorCtr="0" anchor="t" bIns="91425" lIns="91425" spcFirstLastPara="1" rIns="91425" wrap="square" tIns="91425">
            <a:noAutofit/>
          </a:bodyPr>
          <a:lstStyle/>
          <a:p>
            <a:pPr indent="-330200" lvl="0" marL="457200" rtl="0" algn="l">
              <a:lnSpc>
                <a:spcPct val="90000"/>
              </a:lnSpc>
              <a:spcBef>
                <a:spcPts val="0"/>
              </a:spcBef>
              <a:spcAft>
                <a:spcPts val="0"/>
              </a:spcAft>
              <a:buSzPts val="1600"/>
              <a:buChar char="●"/>
            </a:pPr>
            <a:r>
              <a:rPr lang="en-US" sz="1600"/>
              <a:t>Investigated the best network provider in our area</a:t>
            </a:r>
            <a:endParaRPr sz="1600"/>
          </a:p>
          <a:p>
            <a:pPr indent="-330200" lvl="1" marL="914400" rtl="0" algn="l">
              <a:lnSpc>
                <a:spcPct val="90000"/>
              </a:lnSpc>
              <a:spcBef>
                <a:spcPts val="0"/>
              </a:spcBef>
              <a:spcAft>
                <a:spcPts val="0"/>
              </a:spcAft>
              <a:buSzPts val="1600"/>
              <a:buChar char="○"/>
            </a:pPr>
            <a:r>
              <a:rPr lang="en-US" sz="1600"/>
              <a:t>T-Mobile</a:t>
            </a:r>
            <a:endParaRPr sz="1600"/>
          </a:p>
          <a:p>
            <a:pPr indent="-330200" lvl="1" marL="914400" rtl="0" algn="l">
              <a:lnSpc>
                <a:spcPct val="90000"/>
              </a:lnSpc>
              <a:spcBef>
                <a:spcPts val="0"/>
              </a:spcBef>
              <a:spcAft>
                <a:spcPts val="0"/>
              </a:spcAft>
              <a:buSzPts val="1600"/>
              <a:buChar char="○"/>
            </a:pPr>
            <a:r>
              <a:rPr lang="en-US" sz="1600"/>
              <a:t>Configured LTE module to work it</a:t>
            </a:r>
            <a:endParaRPr sz="1600"/>
          </a:p>
          <a:p>
            <a:pPr indent="0" lvl="0" marL="914400" rtl="0" algn="l">
              <a:lnSpc>
                <a:spcPct val="90000"/>
              </a:lnSpc>
              <a:spcBef>
                <a:spcPts val="0"/>
              </a:spcBef>
              <a:spcAft>
                <a:spcPts val="0"/>
              </a:spcAft>
              <a:buSzPts val="1800"/>
              <a:buNone/>
            </a:pPr>
            <a:r>
              <a:t/>
            </a:r>
            <a:endParaRPr sz="1600"/>
          </a:p>
          <a:p>
            <a:pPr indent="0" lvl="0" marL="914400" rtl="0" algn="l">
              <a:lnSpc>
                <a:spcPct val="90000"/>
              </a:lnSpc>
              <a:spcBef>
                <a:spcPts val="0"/>
              </a:spcBef>
              <a:spcAft>
                <a:spcPts val="0"/>
              </a:spcAft>
              <a:buSzPts val="1800"/>
              <a:buNone/>
            </a:pPr>
            <a:r>
              <a:t/>
            </a:r>
            <a:endParaRPr sz="1600"/>
          </a:p>
          <a:p>
            <a:pPr indent="-330200" lvl="0" marL="457200" rtl="0" algn="l">
              <a:lnSpc>
                <a:spcPct val="90000"/>
              </a:lnSpc>
              <a:spcBef>
                <a:spcPts val="0"/>
              </a:spcBef>
              <a:spcAft>
                <a:spcPts val="0"/>
              </a:spcAft>
              <a:buSzPts val="1600"/>
              <a:buChar char="●"/>
            </a:pPr>
            <a:r>
              <a:rPr lang="en-US" sz="1600"/>
              <a:t>Created Point to Point Network Interface</a:t>
            </a:r>
            <a:endParaRPr sz="1600"/>
          </a:p>
          <a:p>
            <a:pPr indent="-330200" lvl="1" marL="914400" rtl="0" algn="l">
              <a:lnSpc>
                <a:spcPct val="90000"/>
              </a:lnSpc>
              <a:spcBef>
                <a:spcPts val="0"/>
              </a:spcBef>
              <a:spcAft>
                <a:spcPts val="0"/>
              </a:spcAft>
              <a:buSzPts val="1600"/>
              <a:buChar char="○"/>
            </a:pPr>
            <a:r>
              <a:rPr lang="en-US" sz="1600"/>
              <a:t>Advantages: suffers less from “last-mile” connectivity</a:t>
            </a:r>
            <a:endParaRPr sz="1600"/>
          </a:p>
          <a:p>
            <a:pPr indent="-330200" lvl="1" marL="914400" rtl="0" algn="l">
              <a:lnSpc>
                <a:spcPct val="90000"/>
              </a:lnSpc>
              <a:spcBef>
                <a:spcPts val="0"/>
              </a:spcBef>
              <a:spcAft>
                <a:spcPts val="0"/>
              </a:spcAft>
              <a:buSzPts val="1600"/>
              <a:buChar char="○"/>
            </a:pPr>
            <a:r>
              <a:rPr lang="en-US" sz="1600"/>
              <a:t>Tested and confirmed functionality in local lab </a:t>
            </a:r>
            <a:endParaRPr sz="1600"/>
          </a:p>
          <a:p>
            <a:pPr indent="-330200" lvl="2" marL="1371600" rtl="0" algn="l">
              <a:lnSpc>
                <a:spcPct val="90000"/>
              </a:lnSpc>
              <a:spcBef>
                <a:spcPts val="0"/>
              </a:spcBef>
              <a:spcAft>
                <a:spcPts val="0"/>
              </a:spcAft>
              <a:buSzPts val="1600"/>
              <a:buChar char="■"/>
            </a:pPr>
            <a:r>
              <a:rPr lang="en-US" sz="1600"/>
              <a:t>Used commands to obtain and check career info, signal strength, and other parameters</a:t>
            </a:r>
            <a:endParaRPr sz="1600"/>
          </a:p>
          <a:p>
            <a:pPr indent="0" lvl="0" marL="457200" rtl="0" algn="l">
              <a:lnSpc>
                <a:spcPct val="90000"/>
              </a:lnSpc>
              <a:spcBef>
                <a:spcPts val="0"/>
              </a:spcBef>
              <a:spcAft>
                <a:spcPts val="0"/>
              </a:spcAft>
              <a:buSzPts val="1800"/>
              <a:buNone/>
            </a:pPr>
            <a:r>
              <a:t/>
            </a:r>
            <a:endParaRPr sz="1600"/>
          </a:p>
          <a:p>
            <a:pPr indent="-330200" lvl="0" marL="457200" rtl="0" algn="l">
              <a:lnSpc>
                <a:spcPct val="90000"/>
              </a:lnSpc>
              <a:spcBef>
                <a:spcPts val="0"/>
              </a:spcBef>
              <a:spcAft>
                <a:spcPts val="0"/>
              </a:spcAft>
              <a:buSzPts val="1600"/>
              <a:buChar char="●"/>
            </a:pPr>
            <a:r>
              <a:rPr lang="en-US" sz="1600"/>
              <a:t>Checked connectivity using “ping” utility</a:t>
            </a:r>
            <a:br>
              <a:rPr lang="en-US" sz="1600"/>
            </a:br>
            <a:endParaRPr sz="1600"/>
          </a:p>
          <a:p>
            <a:pPr indent="-330200" lvl="0" marL="457200" rtl="0" algn="l">
              <a:lnSpc>
                <a:spcPct val="90000"/>
              </a:lnSpc>
              <a:spcBef>
                <a:spcPts val="0"/>
              </a:spcBef>
              <a:spcAft>
                <a:spcPts val="0"/>
              </a:spcAft>
              <a:buSzPts val="1600"/>
              <a:buChar char="●"/>
            </a:pPr>
            <a:r>
              <a:rPr lang="en-US" sz="1600"/>
              <a:t>Consolidated the steps in a script to automate network connectivity after reboot</a:t>
            </a:r>
            <a:endParaRPr sz="1600"/>
          </a:p>
          <a:p>
            <a:pPr indent="-330200" lvl="1" marL="914400" rtl="0" algn="l">
              <a:lnSpc>
                <a:spcPct val="90000"/>
              </a:lnSpc>
              <a:spcBef>
                <a:spcPts val="0"/>
              </a:spcBef>
              <a:spcAft>
                <a:spcPts val="0"/>
              </a:spcAft>
              <a:buSzPts val="1600"/>
              <a:buChar char="○"/>
            </a:pPr>
            <a:r>
              <a:rPr lang="en-US" sz="1600"/>
              <a:t>Automatically create a cellular interface and run service to activate it</a:t>
            </a:r>
            <a:endParaRPr sz="1600"/>
          </a:p>
          <a:p>
            <a:pPr indent="-330200" lvl="1" marL="914400" rtl="0" algn="l">
              <a:lnSpc>
                <a:spcPct val="90000"/>
              </a:lnSpc>
              <a:spcBef>
                <a:spcPts val="0"/>
              </a:spcBef>
              <a:spcAft>
                <a:spcPts val="0"/>
              </a:spcAft>
              <a:buSzPts val="1600"/>
              <a:buChar char="○"/>
            </a:pPr>
            <a:r>
              <a:rPr lang="en-US" sz="1600"/>
              <a:t>Activate route to the Internet</a:t>
            </a:r>
            <a:endParaRPr sz="1600"/>
          </a:p>
          <a:p>
            <a:pPr indent="-330200" lvl="1" marL="914400" rtl="0" algn="l">
              <a:lnSpc>
                <a:spcPct val="90000"/>
              </a:lnSpc>
              <a:spcBef>
                <a:spcPts val="0"/>
              </a:spcBef>
              <a:spcAft>
                <a:spcPts val="0"/>
              </a:spcAft>
              <a:buSzPts val="1600"/>
              <a:buChar char="○"/>
            </a:pPr>
            <a:r>
              <a:rPr lang="en-US" sz="1600"/>
              <a:t>Check Connectivity using ping</a:t>
            </a:r>
            <a:endParaRPr sz="1600">
              <a:solidFill>
                <a:srgbClr val="FF0000"/>
              </a:solidFill>
            </a:endParaRPr>
          </a:p>
        </p:txBody>
      </p:sp>
      <p:sp>
        <p:nvSpPr>
          <p:cNvPr id="204" name="Google Shape;204;g23c9be4e373_0_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205" name="Google Shape;205;g23c9be4e373_0_94"/>
          <p:cNvSpPr/>
          <p:nvPr/>
        </p:nvSpPr>
        <p:spPr>
          <a:xfrm>
            <a:off x="374125" y="4453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206" name="Google Shape;206;g23c9be4e373_0_94"/>
          <p:cNvSpPr/>
          <p:nvPr/>
        </p:nvSpPr>
        <p:spPr>
          <a:xfrm>
            <a:off x="470125" y="8870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7" name="Google Shape;207;g23c9be4e373_0_94"/>
          <p:cNvSpPr txBox="1"/>
          <p:nvPr>
            <p:ph type="title"/>
          </p:nvPr>
        </p:nvSpPr>
        <p:spPr>
          <a:xfrm>
            <a:off x="470125" y="496750"/>
            <a:ext cx="8520600" cy="476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Calibri"/>
              <a:buNone/>
            </a:pPr>
            <a:r>
              <a:rPr lang="en-US" sz="2600"/>
              <a:t>Configuring Network Connectivity</a:t>
            </a:r>
            <a:endParaRPr sz="2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3c9be4e373_0_110"/>
          <p:cNvSpPr txBox="1"/>
          <p:nvPr>
            <p:ph idx="1" type="body"/>
          </p:nvPr>
        </p:nvSpPr>
        <p:spPr>
          <a:xfrm>
            <a:off x="578998" y="1069450"/>
            <a:ext cx="79860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0"/>
              </a:spcBef>
              <a:spcAft>
                <a:spcPts val="0"/>
              </a:spcAft>
              <a:buSzPts val="1800"/>
              <a:buChar char="●"/>
            </a:pPr>
            <a:r>
              <a:rPr lang="en-US" sz="1800"/>
              <a:t>Findings:</a:t>
            </a:r>
            <a:endParaRPr sz="1800"/>
          </a:p>
          <a:p>
            <a:pPr indent="-342900" lvl="1" marL="914400" rtl="0" algn="l">
              <a:lnSpc>
                <a:spcPct val="90000"/>
              </a:lnSpc>
              <a:spcBef>
                <a:spcPts val="0"/>
              </a:spcBef>
              <a:spcAft>
                <a:spcPts val="0"/>
              </a:spcAft>
              <a:buSzPts val="1800"/>
              <a:buChar char="○"/>
            </a:pPr>
            <a:r>
              <a:rPr lang="en-US" sz="1800"/>
              <a:t>Best way to use pon (modem ) is to direct pon to use the configuration file for our APN.</a:t>
            </a:r>
            <a:endParaRPr sz="1800"/>
          </a:p>
          <a:p>
            <a:pPr indent="-342900" lvl="1" marL="914400" rtl="0" algn="l">
              <a:lnSpc>
                <a:spcPct val="90000"/>
              </a:lnSpc>
              <a:spcBef>
                <a:spcPts val="0"/>
              </a:spcBef>
              <a:spcAft>
                <a:spcPts val="0"/>
              </a:spcAft>
              <a:buSzPts val="1800"/>
              <a:buChar char="○"/>
            </a:pPr>
            <a:r>
              <a:rPr lang="en-US" sz="1800"/>
              <a:t>Route can be automatically created</a:t>
            </a:r>
            <a:endParaRPr sz="1800"/>
          </a:p>
          <a:p>
            <a:pPr indent="-342900" lvl="1" marL="914400" rtl="0" algn="l">
              <a:lnSpc>
                <a:spcPct val="90000"/>
              </a:lnSpc>
              <a:spcBef>
                <a:spcPts val="0"/>
              </a:spcBef>
              <a:spcAft>
                <a:spcPts val="0"/>
              </a:spcAft>
              <a:buSzPts val="1800"/>
              <a:buChar char="○"/>
            </a:pPr>
            <a:r>
              <a:rPr lang="en-US" sz="1800"/>
              <a:t>Connection should be created in background script with root </a:t>
            </a:r>
            <a:r>
              <a:rPr lang="en-US" sz="1800"/>
              <a:t>privilege</a:t>
            </a:r>
            <a:endParaRPr sz="1800"/>
          </a:p>
          <a:p>
            <a:pPr indent="-342900" lvl="1" marL="914400" rtl="0" algn="l">
              <a:lnSpc>
                <a:spcPct val="90000"/>
              </a:lnSpc>
              <a:spcBef>
                <a:spcPts val="0"/>
              </a:spcBef>
              <a:spcAft>
                <a:spcPts val="0"/>
              </a:spcAft>
              <a:buSzPts val="1800"/>
              <a:buChar char="○"/>
            </a:pPr>
            <a:r>
              <a:rPr lang="en-US" sz="1800"/>
              <a:t>Device connects to network on startup and works for  ~2-3 seconds and can reset after startup </a:t>
            </a:r>
            <a:endParaRPr sz="1800"/>
          </a:p>
          <a:p>
            <a:pPr indent="-342900" lvl="1" marL="914400" rtl="0" algn="l">
              <a:lnSpc>
                <a:spcPct val="90000"/>
              </a:lnSpc>
              <a:spcBef>
                <a:spcPts val="0"/>
              </a:spcBef>
              <a:spcAft>
                <a:spcPts val="0"/>
              </a:spcAft>
              <a:buSzPts val="1800"/>
              <a:buChar char="○"/>
            </a:pPr>
            <a:r>
              <a:rPr lang="en-US" sz="1800"/>
              <a:t>Sometimes the connection resets after startup, pon provider will try again in the background</a:t>
            </a:r>
            <a:endParaRPr sz="1800"/>
          </a:p>
          <a:p>
            <a:pPr indent="-342900" lvl="1" marL="914400" rtl="0" algn="l">
              <a:lnSpc>
                <a:spcPct val="90000"/>
              </a:lnSpc>
              <a:spcBef>
                <a:spcPts val="0"/>
              </a:spcBef>
              <a:spcAft>
                <a:spcPts val="0"/>
              </a:spcAft>
              <a:buSzPts val="1800"/>
              <a:buChar char="○"/>
            </a:pPr>
            <a:r>
              <a:rPr lang="en-US" sz="1800"/>
              <a:t>Best way to ensure reliable connectivity is to wait ~30 seconds after boot-up with a terminal</a:t>
            </a:r>
            <a:endParaRPr sz="1800"/>
          </a:p>
          <a:p>
            <a:pPr indent="0" lvl="0" marL="0" rtl="0" algn="l">
              <a:lnSpc>
                <a:spcPct val="90000"/>
              </a:lnSpc>
              <a:spcBef>
                <a:spcPts val="0"/>
              </a:spcBef>
              <a:spcAft>
                <a:spcPts val="0"/>
              </a:spcAft>
              <a:buSzPts val="1800"/>
              <a:buNone/>
            </a:pPr>
            <a:r>
              <a:t/>
            </a:r>
            <a:endParaRPr sz="1800"/>
          </a:p>
          <a:p>
            <a:pPr indent="-342900" lvl="0" marL="457200" rtl="0" algn="l">
              <a:lnSpc>
                <a:spcPct val="90000"/>
              </a:lnSpc>
              <a:spcBef>
                <a:spcPts val="0"/>
              </a:spcBef>
              <a:spcAft>
                <a:spcPts val="0"/>
              </a:spcAft>
              <a:buClr>
                <a:srgbClr val="FF0000"/>
              </a:buClr>
              <a:buSzPts val="1800"/>
              <a:buChar char="●"/>
            </a:pPr>
            <a:r>
              <a:rPr lang="en-US" sz="1800"/>
              <a:t>Results - The PI is able to connect to the cellular network automatically</a:t>
            </a:r>
            <a:endParaRPr sz="1800"/>
          </a:p>
          <a:p>
            <a:pPr indent="-342900" lvl="1" marL="914400" rtl="0" algn="l">
              <a:lnSpc>
                <a:spcPct val="90000"/>
              </a:lnSpc>
              <a:spcBef>
                <a:spcPts val="0"/>
              </a:spcBef>
              <a:spcAft>
                <a:spcPts val="0"/>
              </a:spcAft>
              <a:buSzPts val="1800"/>
              <a:buChar char="○"/>
            </a:pPr>
            <a:r>
              <a:rPr lang="en-US" sz="1800"/>
              <a:t>Caveat - The PI is currently using WiFi to upload data. We need to test seamless switching between WiFi and Cellular.</a:t>
            </a:r>
            <a:br>
              <a:rPr lang="en-US" sz="1800"/>
            </a:br>
            <a:endParaRPr sz="1800"/>
          </a:p>
        </p:txBody>
      </p:sp>
      <p:sp>
        <p:nvSpPr>
          <p:cNvPr id="213" name="Google Shape;213;g23c9be4e373_0_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214" name="Google Shape;214;g23c9be4e373_0_110"/>
          <p:cNvSpPr/>
          <p:nvPr/>
        </p:nvSpPr>
        <p:spPr>
          <a:xfrm>
            <a:off x="374125" y="4453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215" name="Google Shape;215;g23c9be4e373_0_110"/>
          <p:cNvSpPr/>
          <p:nvPr/>
        </p:nvSpPr>
        <p:spPr>
          <a:xfrm>
            <a:off x="470125" y="8870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6" name="Google Shape;216;g23c9be4e373_0_110"/>
          <p:cNvSpPr txBox="1"/>
          <p:nvPr>
            <p:ph type="title"/>
          </p:nvPr>
        </p:nvSpPr>
        <p:spPr>
          <a:xfrm>
            <a:off x="470125" y="496750"/>
            <a:ext cx="8520600" cy="476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Calibri"/>
              <a:buNone/>
            </a:pPr>
            <a:r>
              <a:rPr lang="en-US" sz="2800"/>
              <a:t>Autonomous</a:t>
            </a:r>
            <a:r>
              <a:rPr lang="en-US" sz="2800"/>
              <a:t> Program</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23c9be4e373_0_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222" name="Google Shape;222;g23c9be4e373_0_61"/>
          <p:cNvSpPr txBox="1"/>
          <p:nvPr/>
        </p:nvSpPr>
        <p:spPr>
          <a:xfrm>
            <a:off x="7271200" y="365300"/>
            <a:ext cx="16944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rgbClr val="0000FF"/>
                </a:solidFill>
                <a:latin typeface="Calibri"/>
                <a:ea typeface="Calibri"/>
                <a:cs typeface="Calibri"/>
                <a:sym typeface="Calibri"/>
              </a:rPr>
              <a:t>Reading this Chart</a:t>
            </a:r>
            <a:endParaRPr b="1" i="0" sz="1800" u="sng" cap="none" strike="noStrike">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Circle: What we know.</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Box: Follow Depth in chart.</a:t>
            </a:r>
            <a:endParaRPr b="0" i="0" sz="1800" u="none" cap="none" strike="noStrike">
              <a:solidFill>
                <a:srgbClr val="000000"/>
              </a:solidFill>
              <a:latin typeface="Calibri"/>
              <a:ea typeface="Calibri"/>
              <a:cs typeface="Calibri"/>
              <a:sym typeface="Calibri"/>
            </a:endParaRPr>
          </a:p>
        </p:txBody>
      </p:sp>
      <p:pic>
        <p:nvPicPr>
          <p:cNvPr id="223" name="Google Shape;223;g23c9be4e373_0_61"/>
          <p:cNvPicPr preferRelativeResize="0"/>
          <p:nvPr/>
        </p:nvPicPr>
        <p:blipFill>
          <a:blip r:embed="rId4">
            <a:alphaModFix/>
          </a:blip>
          <a:stretch>
            <a:fillRect/>
          </a:stretch>
        </p:blipFill>
        <p:spPr>
          <a:xfrm>
            <a:off x="47925" y="62475"/>
            <a:ext cx="6008138" cy="49943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7" name="Shape 227"/>
        <p:cNvGrpSpPr/>
        <p:nvPr/>
      </p:nvGrpSpPr>
      <p:grpSpPr>
        <a:xfrm>
          <a:off x="0" y="0"/>
          <a:ext cx="0" cy="0"/>
          <a:chOff x="0" y="0"/>
          <a:chExt cx="0" cy="0"/>
        </a:xfrm>
      </p:grpSpPr>
      <p:sp>
        <p:nvSpPr>
          <p:cNvPr id="228" name="Google Shape;228;g24218fba1e1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229" name="Google Shape;229;g24218fba1e1_0_0"/>
          <p:cNvSpPr txBox="1"/>
          <p:nvPr/>
        </p:nvSpPr>
        <p:spPr>
          <a:xfrm>
            <a:off x="7271200" y="365300"/>
            <a:ext cx="16944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sng" cap="none" strike="noStrike">
                <a:solidFill>
                  <a:srgbClr val="0000FF"/>
                </a:solidFill>
                <a:latin typeface="Calibri"/>
                <a:ea typeface="Calibri"/>
                <a:cs typeface="Calibri"/>
                <a:sym typeface="Calibri"/>
              </a:rPr>
              <a:t>Reading this Chart</a:t>
            </a:r>
            <a:endParaRPr b="1" i="0" sz="1800" u="sng" cap="none" strike="noStrike">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0000FF"/>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Circle: What we know.</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Box: Follow Depth in chart.</a:t>
            </a:r>
            <a:endParaRPr b="0" i="0" sz="1800" u="none" cap="none" strike="noStrike">
              <a:solidFill>
                <a:srgbClr val="000000"/>
              </a:solidFill>
              <a:latin typeface="Calibri"/>
              <a:ea typeface="Calibri"/>
              <a:cs typeface="Calibri"/>
              <a:sym typeface="Calibri"/>
            </a:endParaRPr>
          </a:p>
        </p:txBody>
      </p:sp>
      <p:pic>
        <p:nvPicPr>
          <p:cNvPr id="230" name="Google Shape;230;g24218fba1e1_0_0"/>
          <p:cNvPicPr preferRelativeResize="0"/>
          <p:nvPr/>
        </p:nvPicPr>
        <p:blipFill rotWithShape="1">
          <a:blip r:embed="rId3">
            <a:alphaModFix/>
          </a:blip>
          <a:srcRect b="0" l="0" r="0" t="0"/>
          <a:stretch/>
        </p:blipFill>
        <p:spPr>
          <a:xfrm>
            <a:off x="379000" y="152400"/>
            <a:ext cx="6062038"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3c9be4e373_0_137"/>
          <p:cNvSpPr txBox="1"/>
          <p:nvPr>
            <p:ph idx="1" type="body"/>
          </p:nvPr>
        </p:nvSpPr>
        <p:spPr>
          <a:xfrm>
            <a:off x="578998" y="1069450"/>
            <a:ext cx="7986000" cy="3416400"/>
          </a:xfrm>
          <a:prstGeom prst="rect">
            <a:avLst/>
          </a:prstGeom>
          <a:noFill/>
          <a:ln>
            <a:noFill/>
          </a:ln>
        </p:spPr>
        <p:txBody>
          <a:bodyPr anchorCtr="0" anchor="t" bIns="91425" lIns="91425" spcFirstLastPara="1" rIns="91425" wrap="square" tIns="91425">
            <a:normAutofit/>
          </a:bodyPr>
          <a:lstStyle/>
          <a:p>
            <a:pPr indent="0" lvl="0" marL="0" rtl="0" algn="l">
              <a:lnSpc>
                <a:spcPct val="70000"/>
              </a:lnSpc>
              <a:spcBef>
                <a:spcPts val="0"/>
              </a:spcBef>
              <a:spcAft>
                <a:spcPts val="0"/>
              </a:spcAft>
              <a:buSzPts val="1800"/>
              <a:buNone/>
            </a:pPr>
            <a:r>
              <a:t/>
            </a:r>
            <a:endParaRPr sz="1800"/>
          </a:p>
          <a:p>
            <a:pPr indent="0" lvl="0" marL="0" rtl="0" algn="l">
              <a:lnSpc>
                <a:spcPct val="70000"/>
              </a:lnSpc>
              <a:spcBef>
                <a:spcPts val="0"/>
              </a:spcBef>
              <a:spcAft>
                <a:spcPts val="0"/>
              </a:spcAft>
              <a:buSzPts val="1800"/>
              <a:buNone/>
            </a:pPr>
            <a:r>
              <a:t/>
            </a:r>
            <a:endParaRPr sz="1800"/>
          </a:p>
          <a:p>
            <a:pPr indent="-342900" lvl="0" marL="457200" rtl="0" algn="l">
              <a:lnSpc>
                <a:spcPct val="70000"/>
              </a:lnSpc>
              <a:spcBef>
                <a:spcPts val="0"/>
              </a:spcBef>
              <a:spcAft>
                <a:spcPts val="0"/>
              </a:spcAft>
              <a:buSzPts val="1800"/>
              <a:buChar char="●"/>
            </a:pPr>
            <a:r>
              <a:rPr lang="en-US" sz="1800"/>
              <a:t>Findings:</a:t>
            </a:r>
            <a:endParaRPr sz="1800"/>
          </a:p>
          <a:p>
            <a:pPr indent="-342900" lvl="1" marL="914400" rtl="0" algn="l">
              <a:lnSpc>
                <a:spcPct val="70000"/>
              </a:lnSpc>
              <a:spcBef>
                <a:spcPts val="0"/>
              </a:spcBef>
              <a:spcAft>
                <a:spcPts val="0"/>
              </a:spcAft>
              <a:buSzPts val="1800"/>
              <a:buChar char="○"/>
            </a:pPr>
            <a:r>
              <a:rPr lang="en-US" sz="1800"/>
              <a:t>The battery module needed several tests and tweaks</a:t>
            </a:r>
            <a:endParaRPr sz="1800"/>
          </a:p>
          <a:p>
            <a:pPr indent="-342900" lvl="2" marL="1371600" rtl="0" algn="l">
              <a:lnSpc>
                <a:spcPct val="70000"/>
              </a:lnSpc>
              <a:spcBef>
                <a:spcPts val="0"/>
              </a:spcBef>
              <a:spcAft>
                <a:spcPts val="0"/>
              </a:spcAft>
              <a:buSzPts val="1800"/>
              <a:buChar char="■"/>
            </a:pPr>
            <a:r>
              <a:rPr lang="en-US" sz="1800"/>
              <a:t>Tuned multiple parameters to optimize battery usage by automating device shutdown and wake-up</a:t>
            </a:r>
            <a:endParaRPr sz="1800"/>
          </a:p>
          <a:p>
            <a:pPr indent="-342900" lvl="3" marL="1828800" rtl="0" algn="l">
              <a:lnSpc>
                <a:spcPct val="70000"/>
              </a:lnSpc>
              <a:spcBef>
                <a:spcPts val="0"/>
              </a:spcBef>
              <a:spcAft>
                <a:spcPts val="0"/>
              </a:spcAft>
              <a:buSzPts val="1800"/>
              <a:buChar char="●"/>
            </a:pPr>
            <a:r>
              <a:rPr lang="en-US"/>
              <a:t>battery state (present vs connected)</a:t>
            </a:r>
            <a:endParaRPr/>
          </a:p>
          <a:p>
            <a:pPr indent="-342900" lvl="3" marL="1828800" rtl="0" algn="l">
              <a:lnSpc>
                <a:spcPct val="70000"/>
              </a:lnSpc>
              <a:spcBef>
                <a:spcPts val="0"/>
              </a:spcBef>
              <a:spcAft>
                <a:spcPts val="0"/>
              </a:spcAft>
              <a:buSzPts val="1800"/>
              <a:buChar char="●"/>
            </a:pPr>
            <a:r>
              <a:rPr lang="en-US"/>
              <a:t>charge level</a:t>
            </a:r>
            <a:endParaRPr/>
          </a:p>
          <a:p>
            <a:pPr indent="-342900" lvl="3" marL="1828800" rtl="0" algn="l">
              <a:lnSpc>
                <a:spcPct val="70000"/>
              </a:lnSpc>
              <a:spcBef>
                <a:spcPts val="0"/>
              </a:spcBef>
              <a:spcAft>
                <a:spcPts val="0"/>
              </a:spcAft>
              <a:buSzPts val="1800"/>
              <a:buChar char="●"/>
            </a:pPr>
            <a:r>
              <a:rPr lang="en-US"/>
              <a:t>current draw</a:t>
            </a:r>
            <a:endParaRPr/>
          </a:p>
          <a:p>
            <a:pPr indent="0" lvl="0" marL="0" rtl="0" algn="l">
              <a:lnSpc>
                <a:spcPct val="70000"/>
              </a:lnSpc>
              <a:spcBef>
                <a:spcPts val="0"/>
              </a:spcBef>
              <a:spcAft>
                <a:spcPts val="0"/>
              </a:spcAft>
              <a:buSzPts val="1800"/>
              <a:buNone/>
            </a:pPr>
            <a:r>
              <a:t/>
            </a:r>
            <a:endParaRPr sz="1800"/>
          </a:p>
          <a:p>
            <a:pPr indent="-342900" lvl="0" marL="457200" rtl="0" algn="l">
              <a:lnSpc>
                <a:spcPct val="70000"/>
              </a:lnSpc>
              <a:spcBef>
                <a:spcPts val="0"/>
              </a:spcBef>
              <a:spcAft>
                <a:spcPts val="0"/>
              </a:spcAft>
              <a:buClr>
                <a:srgbClr val="FF0000"/>
              </a:buClr>
              <a:buSzPts val="1800"/>
              <a:buChar char="●"/>
            </a:pPr>
            <a:r>
              <a:rPr lang="en-US" sz="1800"/>
              <a:t>Results - </a:t>
            </a:r>
            <a:endParaRPr sz="1800"/>
          </a:p>
          <a:p>
            <a:pPr indent="-342900" lvl="1" marL="914400" rtl="0" algn="l">
              <a:lnSpc>
                <a:spcPct val="70000"/>
              </a:lnSpc>
              <a:spcBef>
                <a:spcPts val="0"/>
              </a:spcBef>
              <a:spcAft>
                <a:spcPts val="0"/>
              </a:spcAft>
              <a:buSzPts val="1800"/>
              <a:buChar char="○"/>
            </a:pPr>
            <a:r>
              <a:rPr lang="en-US" sz="1800"/>
              <a:t>The PI is able to work with battery and solar. </a:t>
            </a:r>
            <a:endParaRPr sz="1800"/>
          </a:p>
          <a:p>
            <a:pPr indent="-342900" lvl="1" marL="914400" rtl="0" algn="l">
              <a:lnSpc>
                <a:spcPct val="70000"/>
              </a:lnSpc>
              <a:spcBef>
                <a:spcPts val="0"/>
              </a:spcBef>
              <a:spcAft>
                <a:spcPts val="0"/>
              </a:spcAft>
              <a:buSzPts val="1800"/>
              <a:buChar char="○"/>
            </a:pPr>
            <a:r>
              <a:rPr lang="en-US" sz="1800"/>
              <a:t>It stays on for about 3-4 hours after sunset. </a:t>
            </a:r>
            <a:endParaRPr sz="1800"/>
          </a:p>
          <a:p>
            <a:pPr indent="-342900" lvl="1" marL="914400" rtl="0" algn="l">
              <a:lnSpc>
                <a:spcPct val="70000"/>
              </a:lnSpc>
              <a:spcBef>
                <a:spcPts val="0"/>
              </a:spcBef>
              <a:spcAft>
                <a:spcPts val="0"/>
              </a:spcAft>
              <a:buSzPts val="1800"/>
              <a:buChar char="○"/>
            </a:pPr>
            <a:r>
              <a:rPr lang="en-US" sz="1800"/>
              <a:t>Still needs larger battery</a:t>
            </a:r>
            <a:br>
              <a:rPr lang="en-US" sz="1800"/>
            </a:br>
            <a:endParaRPr sz="1800"/>
          </a:p>
        </p:txBody>
      </p:sp>
      <p:sp>
        <p:nvSpPr>
          <p:cNvPr id="236" name="Google Shape;236;g23c9be4e373_0_1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237" name="Google Shape;237;g23c9be4e373_0_137"/>
          <p:cNvSpPr/>
          <p:nvPr/>
        </p:nvSpPr>
        <p:spPr>
          <a:xfrm>
            <a:off x="374125" y="4453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238" name="Google Shape;238;g23c9be4e373_0_137"/>
          <p:cNvSpPr/>
          <p:nvPr/>
        </p:nvSpPr>
        <p:spPr>
          <a:xfrm>
            <a:off x="470125" y="8870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9" name="Google Shape;239;g23c9be4e373_0_137"/>
          <p:cNvSpPr txBox="1"/>
          <p:nvPr>
            <p:ph type="title"/>
          </p:nvPr>
        </p:nvSpPr>
        <p:spPr>
          <a:xfrm>
            <a:off x="470125" y="496750"/>
            <a:ext cx="8520600" cy="476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Calibri"/>
              <a:buNone/>
            </a:pPr>
            <a:r>
              <a:rPr lang="en-US" sz="2800"/>
              <a:t>Tuning Battery Parameters- Findings</a:t>
            </a:r>
            <a:endParaRPr sz="2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3" name="Shape 243"/>
        <p:cNvGrpSpPr/>
        <p:nvPr/>
      </p:nvGrpSpPr>
      <p:grpSpPr>
        <a:xfrm>
          <a:off x="0" y="0"/>
          <a:ext cx="0" cy="0"/>
          <a:chOff x="0" y="0"/>
          <a:chExt cx="0" cy="0"/>
        </a:xfrm>
      </p:grpSpPr>
      <p:sp>
        <p:nvSpPr>
          <p:cNvPr id="244" name="Google Shape;244;g23c9be4e373_0_86"/>
          <p:cNvSpPr txBox="1"/>
          <p:nvPr>
            <p:ph idx="1" type="body"/>
          </p:nvPr>
        </p:nvSpPr>
        <p:spPr>
          <a:xfrm>
            <a:off x="322648" y="958100"/>
            <a:ext cx="7986000" cy="3416400"/>
          </a:xfrm>
          <a:prstGeom prst="rect">
            <a:avLst/>
          </a:prstGeom>
          <a:noFill/>
          <a:ln>
            <a:noFill/>
          </a:ln>
        </p:spPr>
        <p:txBody>
          <a:bodyPr anchorCtr="0" anchor="t" bIns="91425" lIns="91425" spcFirstLastPara="1" rIns="91425" wrap="square" tIns="91425">
            <a:noAutofit/>
          </a:bodyPr>
          <a:lstStyle/>
          <a:p>
            <a:pPr indent="0" lvl="0" marL="914400" rtl="0" algn="l">
              <a:lnSpc>
                <a:spcPct val="90000"/>
              </a:lnSpc>
              <a:spcBef>
                <a:spcPts val="600"/>
              </a:spcBef>
              <a:spcAft>
                <a:spcPts val="0"/>
              </a:spcAft>
              <a:buSzPts val="1800"/>
              <a:buNone/>
            </a:pPr>
            <a:r>
              <a:rPr lang="en-US" sz="1800"/>
              <a:t>(My contributions in the overall project are in </a:t>
            </a:r>
            <a:r>
              <a:rPr lang="en-US" sz="1800">
                <a:solidFill>
                  <a:srgbClr val="FF0000"/>
                </a:solidFill>
              </a:rPr>
              <a:t>red</a:t>
            </a:r>
            <a:r>
              <a:rPr lang="en-US" sz="1800"/>
              <a:t>/</a:t>
            </a:r>
            <a:r>
              <a:rPr lang="en-US" sz="1800">
                <a:extLst>
                  <a:ext uri="http://customooxmlschemas.google.com/">
                    <go:slidesCustomData xmlns:go="http://customooxmlschemas.google.com/" textRoundtripDataId="1"/>
                  </a:ext>
                </a:extLst>
              </a:rPr>
              <a:t>yellow</a:t>
            </a:r>
            <a:r>
              <a:rPr lang="en-US" sz="1800"/>
              <a:t>)</a:t>
            </a:r>
            <a:endParaRPr sz="1800"/>
          </a:p>
          <a:p>
            <a:pPr indent="-342900" lvl="0" marL="914400" rtl="0" algn="l">
              <a:lnSpc>
                <a:spcPct val="90000"/>
              </a:lnSpc>
              <a:spcBef>
                <a:spcPts val="600"/>
              </a:spcBef>
              <a:spcAft>
                <a:spcPts val="0"/>
              </a:spcAft>
              <a:buClr>
                <a:srgbClr val="FF9900"/>
              </a:buClr>
              <a:buSzPts val="1800"/>
              <a:buChar char="●"/>
            </a:pPr>
            <a:r>
              <a:rPr lang="en-US" sz="1800">
                <a:solidFill>
                  <a:schemeClr val="accent6"/>
                </a:solidFill>
              </a:rPr>
              <a:t>Building a prototype with PI, camera, cellular connectivity module, solar panel, and battery module &lt;- Partial contribution</a:t>
            </a:r>
            <a:br>
              <a:rPr lang="en-US" sz="1800">
                <a:solidFill>
                  <a:srgbClr val="FF9900"/>
                </a:solidFill>
              </a:rPr>
            </a:br>
            <a:endParaRPr sz="1800">
              <a:solidFill>
                <a:srgbClr val="FF9900"/>
              </a:solidFill>
            </a:endParaRPr>
          </a:p>
          <a:p>
            <a:pPr indent="-342900" lvl="0" marL="914400" rtl="0" algn="l">
              <a:lnSpc>
                <a:spcPct val="90000"/>
              </a:lnSpc>
              <a:spcBef>
                <a:spcPts val="0"/>
              </a:spcBef>
              <a:spcAft>
                <a:spcPts val="0"/>
              </a:spcAft>
              <a:buClr>
                <a:srgbClr val="FF0000"/>
              </a:buClr>
              <a:buSzPts val="1800"/>
              <a:buChar char="●"/>
            </a:pPr>
            <a:r>
              <a:rPr lang="en-US" sz="1800">
                <a:solidFill>
                  <a:schemeClr val="accent6"/>
                </a:solidFill>
              </a:rPr>
              <a:t>Configuring PiJuice module</a:t>
            </a:r>
            <a:br>
              <a:rPr lang="en-US" sz="1800">
                <a:solidFill>
                  <a:srgbClr val="FF0000"/>
                </a:solidFill>
              </a:rPr>
            </a:br>
            <a:endParaRPr sz="1800">
              <a:solidFill>
                <a:srgbClr val="FF0000"/>
              </a:solidFill>
            </a:endParaRPr>
          </a:p>
          <a:p>
            <a:pPr indent="-342900" lvl="0" marL="914400" rtl="0" algn="l">
              <a:lnSpc>
                <a:spcPct val="90000"/>
              </a:lnSpc>
              <a:spcBef>
                <a:spcPts val="0"/>
              </a:spcBef>
              <a:spcAft>
                <a:spcPts val="0"/>
              </a:spcAft>
              <a:buClr>
                <a:srgbClr val="FF0000"/>
              </a:buClr>
              <a:buSzPts val="1800"/>
              <a:buChar char="●"/>
            </a:pPr>
            <a:r>
              <a:rPr lang="en-US" sz="1800">
                <a:solidFill>
                  <a:srgbClr val="FF0000"/>
                </a:solidFill>
              </a:rPr>
              <a:t>Configure network connectivity</a:t>
            </a:r>
            <a:br>
              <a:rPr lang="en-US" sz="1800">
                <a:solidFill>
                  <a:srgbClr val="FF0000"/>
                </a:solidFill>
              </a:rPr>
            </a:br>
            <a:endParaRPr sz="1800">
              <a:solidFill>
                <a:srgbClr val="FF0000"/>
              </a:solidFill>
            </a:endParaRPr>
          </a:p>
          <a:p>
            <a:pPr indent="-342900" lvl="0" marL="914400" rtl="0" algn="l">
              <a:lnSpc>
                <a:spcPct val="90000"/>
              </a:lnSpc>
              <a:spcBef>
                <a:spcPts val="0"/>
              </a:spcBef>
              <a:spcAft>
                <a:spcPts val="0"/>
              </a:spcAft>
              <a:buSzPts val="1800"/>
              <a:buChar char="●"/>
            </a:pPr>
            <a:r>
              <a:rPr lang="en-US" sz="1800"/>
              <a:t>Create program to measure water level</a:t>
            </a:r>
            <a:br>
              <a:rPr lang="en-US" sz="1800"/>
            </a:br>
            <a:endParaRPr sz="1800"/>
          </a:p>
          <a:p>
            <a:pPr indent="-342900" lvl="0" marL="914400" rtl="0" algn="l">
              <a:lnSpc>
                <a:spcPct val="90000"/>
              </a:lnSpc>
              <a:spcBef>
                <a:spcPts val="0"/>
              </a:spcBef>
              <a:spcAft>
                <a:spcPts val="0"/>
              </a:spcAft>
              <a:buClr>
                <a:srgbClr val="FF0000"/>
              </a:buClr>
              <a:buSzPts val="1800"/>
              <a:buChar char="●"/>
            </a:pPr>
            <a:r>
              <a:rPr lang="en-US" sz="1800">
                <a:solidFill>
                  <a:srgbClr val="FF0000"/>
                </a:solidFill>
              </a:rPr>
              <a:t>Configure remote storage on Google Cloud and Upload Data</a:t>
            </a:r>
            <a:br>
              <a:rPr lang="en-US" sz="1800">
                <a:solidFill>
                  <a:srgbClr val="FF0000"/>
                </a:solidFill>
              </a:rPr>
            </a:br>
            <a:endParaRPr sz="1800">
              <a:solidFill>
                <a:srgbClr val="FF0000"/>
              </a:solidFill>
            </a:endParaRPr>
          </a:p>
          <a:p>
            <a:pPr indent="-342900" lvl="0" marL="914400" rtl="0" algn="l">
              <a:lnSpc>
                <a:spcPct val="90000"/>
              </a:lnSpc>
              <a:spcBef>
                <a:spcPts val="0"/>
              </a:spcBef>
              <a:spcAft>
                <a:spcPts val="0"/>
              </a:spcAft>
              <a:buSzPts val="1800"/>
              <a:buChar char="●"/>
            </a:pPr>
            <a:r>
              <a:rPr lang="en-US" sz="1800"/>
              <a:t>Deployment</a:t>
            </a:r>
            <a:endParaRPr sz="1800"/>
          </a:p>
          <a:p>
            <a:pPr indent="0" lvl="0" marL="0" rtl="0" algn="l">
              <a:lnSpc>
                <a:spcPct val="90000"/>
              </a:lnSpc>
              <a:spcBef>
                <a:spcPts val="600"/>
              </a:spcBef>
              <a:spcAft>
                <a:spcPts val="0"/>
              </a:spcAft>
              <a:buSzPts val="1800"/>
              <a:buNone/>
            </a:pPr>
            <a:r>
              <a:rPr lang="en-US" sz="1800"/>
              <a:t>	</a:t>
            </a:r>
            <a:endParaRPr sz="1800"/>
          </a:p>
          <a:p>
            <a:pPr indent="0" lvl="0" marL="457200" rtl="0" algn="l">
              <a:lnSpc>
                <a:spcPct val="90000"/>
              </a:lnSpc>
              <a:spcBef>
                <a:spcPts val="600"/>
              </a:spcBef>
              <a:spcAft>
                <a:spcPts val="0"/>
              </a:spcAft>
              <a:buSzPts val="1800"/>
              <a:buNone/>
            </a:pPr>
            <a:r>
              <a:t/>
            </a:r>
            <a:endParaRPr sz="1800"/>
          </a:p>
        </p:txBody>
      </p:sp>
      <p:sp>
        <p:nvSpPr>
          <p:cNvPr id="245" name="Google Shape;245;g23c9be4e373_0_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246" name="Google Shape;246;g23c9be4e373_0_86"/>
          <p:cNvSpPr/>
          <p:nvPr/>
        </p:nvSpPr>
        <p:spPr>
          <a:xfrm>
            <a:off x="418650" y="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7" name="Google Shape;247;g23c9be4e373_0_86"/>
          <p:cNvSpPr/>
          <p:nvPr/>
        </p:nvSpPr>
        <p:spPr>
          <a:xfrm>
            <a:off x="322650" y="3566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248" name="Google Shape;248;g23c9be4e373_0_86"/>
          <p:cNvSpPr txBox="1"/>
          <p:nvPr>
            <p:ph type="title"/>
          </p:nvPr>
        </p:nvSpPr>
        <p:spPr>
          <a:xfrm>
            <a:off x="418650" y="3343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Calibri"/>
              <a:buNone/>
            </a:pPr>
            <a:r>
              <a:rPr lang="en-US" sz="3200"/>
              <a:t>Methodology and Contributions</a:t>
            </a:r>
            <a:endParaRPr sz="3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sp>
        <p:nvSpPr>
          <p:cNvPr id="253" name="Google Shape;253;g20a008474cf_0_60"/>
          <p:cNvSpPr/>
          <p:nvPr/>
        </p:nvSpPr>
        <p:spPr>
          <a:xfrm>
            <a:off x="0" y="-86675"/>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54" name="Google Shape;254;g20a008474cf_0_60"/>
          <p:cNvSpPr/>
          <p:nvPr/>
        </p:nvSpPr>
        <p:spPr>
          <a:xfrm>
            <a:off x="568500" y="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5" name="Google Shape;255;g20a008474cf_0_60"/>
          <p:cNvSpPr/>
          <p:nvPr/>
        </p:nvSpPr>
        <p:spPr>
          <a:xfrm>
            <a:off x="573000" y="1704650"/>
            <a:ext cx="8366700" cy="762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6" name="Google Shape;256;g20a008474cf_0_60"/>
          <p:cNvSpPr/>
          <p:nvPr/>
        </p:nvSpPr>
        <p:spPr>
          <a:xfrm>
            <a:off x="477000" y="3566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257" name="Google Shape;257;g20a008474cf_0_60"/>
          <p:cNvSpPr txBox="1"/>
          <p:nvPr>
            <p:ph idx="1" type="body"/>
          </p:nvPr>
        </p:nvSpPr>
        <p:spPr>
          <a:xfrm>
            <a:off x="622284" y="1075823"/>
            <a:ext cx="7626000" cy="4615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00"/>
              <a:buNone/>
            </a:pPr>
            <a:r>
              <a:rPr lang="en-US" sz="1800"/>
              <a:t>Goal - Upload data to cloud for long term storage and analysis</a:t>
            </a:r>
            <a:endParaRPr sz="1800"/>
          </a:p>
          <a:p>
            <a:pPr indent="-342900" lvl="0" marL="457200" rtl="0" algn="l">
              <a:lnSpc>
                <a:spcPct val="90000"/>
              </a:lnSpc>
              <a:spcBef>
                <a:spcPts val="0"/>
              </a:spcBef>
              <a:spcAft>
                <a:spcPts val="0"/>
              </a:spcAft>
              <a:buSzPts val="1800"/>
              <a:buChar char="•"/>
            </a:pPr>
            <a:r>
              <a:rPr lang="en-US" sz="1800"/>
              <a:t>Several steps are needed to upload data to Cloud</a:t>
            </a:r>
            <a:endParaRPr sz="1800"/>
          </a:p>
          <a:p>
            <a:pPr indent="-342900" lvl="1" marL="914400" rtl="0" algn="l">
              <a:spcBef>
                <a:spcPts val="0"/>
              </a:spcBef>
              <a:spcAft>
                <a:spcPts val="0"/>
              </a:spcAft>
              <a:buSzPts val="1800"/>
              <a:buChar char="○"/>
            </a:pPr>
            <a:r>
              <a:rPr lang="en-US" sz="1800"/>
              <a:t>Configured Service Account Authentication via Google Cloud API</a:t>
            </a:r>
            <a:r>
              <a:rPr lang="en-US" sz="1800">
                <a:extLst>
                  <a:ext uri="http://customooxmlschemas.google.com/">
                    <go:slidesCustomData xmlns:go="http://customooxmlschemas.google.com/" textRoundtripDataId="2"/>
                  </a:ext>
                </a:extLst>
              </a:rPr>
              <a:t> (rather than password)</a:t>
            </a:r>
            <a:endParaRPr sz="1800">
              <a:extLst>
                <a:ext uri="http://customooxmlschemas.google.com/">
                  <go:slidesCustomData xmlns:go="http://customooxmlschemas.google.com/" textRoundtripDataId="3"/>
                </a:ext>
              </a:extLst>
            </a:endParaRPr>
          </a:p>
          <a:p>
            <a:pPr indent="-342900" lvl="2" marL="1371600" rtl="0" algn="l">
              <a:spcBef>
                <a:spcPts val="0"/>
              </a:spcBef>
              <a:spcAft>
                <a:spcPts val="0"/>
              </a:spcAft>
              <a:buSzPts val="1800"/>
              <a:buChar char="■"/>
            </a:pPr>
            <a:r>
              <a:rPr lang="en-US" sz="1800"/>
              <a:t>More functionality than API Keys</a:t>
            </a:r>
            <a:endParaRPr sz="1800"/>
          </a:p>
          <a:p>
            <a:pPr indent="-342900" lvl="2" marL="1371600" rtl="0" algn="l">
              <a:spcBef>
                <a:spcPts val="0"/>
              </a:spcBef>
              <a:spcAft>
                <a:spcPts val="0"/>
              </a:spcAft>
              <a:buSzPts val="1800"/>
              <a:buChar char="■"/>
            </a:pPr>
            <a:r>
              <a:rPr lang="en-US" sz="1800"/>
              <a:t>Run from the command line without having to use a browser</a:t>
            </a:r>
            <a:endParaRPr sz="1800"/>
          </a:p>
          <a:p>
            <a:pPr indent="-342900" lvl="2" marL="1371600" rtl="0" algn="l">
              <a:spcBef>
                <a:spcPts val="0"/>
              </a:spcBef>
              <a:spcAft>
                <a:spcPts val="0"/>
              </a:spcAft>
              <a:buSzPts val="1800"/>
              <a:buChar char="■"/>
            </a:pPr>
            <a:r>
              <a:rPr lang="en-US" sz="1800"/>
              <a:t>User is not involved in the consent</a:t>
            </a:r>
            <a:br>
              <a:rPr lang="en-US" sz="1800"/>
            </a:br>
            <a:endParaRPr sz="1800"/>
          </a:p>
          <a:p>
            <a:pPr indent="-342900" lvl="0" marL="457200" rtl="0" algn="l">
              <a:lnSpc>
                <a:spcPct val="90000"/>
              </a:lnSpc>
              <a:spcBef>
                <a:spcPts val="0"/>
              </a:spcBef>
              <a:spcAft>
                <a:spcPts val="0"/>
              </a:spcAft>
              <a:buSzPts val="1800"/>
              <a:buChar char="•"/>
            </a:pPr>
            <a:r>
              <a:rPr lang="en-US" sz="1800"/>
              <a:t>Program can either use mimeType text/plain or image/png</a:t>
            </a:r>
            <a:endParaRPr sz="1800"/>
          </a:p>
          <a:p>
            <a:pPr indent="-342900" lvl="1" marL="914400" rtl="0" algn="l">
              <a:lnSpc>
                <a:spcPct val="90000"/>
              </a:lnSpc>
              <a:spcBef>
                <a:spcPts val="0"/>
              </a:spcBef>
              <a:spcAft>
                <a:spcPts val="0"/>
              </a:spcAft>
              <a:buSzPts val="1800"/>
              <a:buChar char="○"/>
            </a:pPr>
            <a:r>
              <a:rPr lang="en-US" sz="1800"/>
              <a:t>Created naming scheme of files</a:t>
            </a:r>
            <a:endParaRPr sz="1800"/>
          </a:p>
          <a:p>
            <a:pPr indent="-342900" lvl="1" marL="914400" rtl="0" algn="l">
              <a:lnSpc>
                <a:spcPct val="90000"/>
              </a:lnSpc>
              <a:spcBef>
                <a:spcPts val="0"/>
              </a:spcBef>
              <a:spcAft>
                <a:spcPts val="0"/>
              </a:spcAft>
              <a:buSzPts val="1800"/>
              <a:buChar char="○"/>
            </a:pPr>
            <a:r>
              <a:rPr lang="en-US" sz="1800"/>
              <a:t>Developed program to upload, list, search and download file(s)</a:t>
            </a:r>
            <a:endParaRPr sz="1800"/>
          </a:p>
          <a:p>
            <a:pPr indent="-342900" lvl="1" marL="914400" rtl="0" algn="l">
              <a:lnSpc>
                <a:spcPct val="90000"/>
              </a:lnSpc>
              <a:spcBef>
                <a:spcPts val="0"/>
              </a:spcBef>
              <a:spcAft>
                <a:spcPts val="0"/>
              </a:spcAft>
              <a:buSzPts val="1800"/>
              <a:buChar char="○"/>
            </a:pPr>
            <a:r>
              <a:rPr lang="en-US" sz="1800"/>
              <a:t>Program to create and organize within folders</a:t>
            </a:r>
            <a:endParaRPr sz="1800"/>
          </a:p>
          <a:p>
            <a:pPr indent="0" lvl="0" marL="457200" rtl="0" algn="l">
              <a:lnSpc>
                <a:spcPct val="90000"/>
              </a:lnSpc>
              <a:spcBef>
                <a:spcPts val="0"/>
              </a:spcBef>
              <a:spcAft>
                <a:spcPts val="0"/>
              </a:spcAft>
              <a:buSzPts val="1800"/>
              <a:buNone/>
            </a:pPr>
            <a:r>
              <a:t/>
            </a:r>
            <a:endParaRPr sz="1800">
              <a:solidFill>
                <a:srgbClr val="FF0000"/>
              </a:solidFill>
            </a:endParaRPr>
          </a:p>
        </p:txBody>
      </p:sp>
      <p:sp>
        <p:nvSpPr>
          <p:cNvPr id="258" name="Google Shape;258;g20a008474cf_0_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259" name="Google Shape;259;g20a008474cf_0_60"/>
          <p:cNvSpPr txBox="1"/>
          <p:nvPr>
            <p:ph type="title"/>
          </p:nvPr>
        </p:nvSpPr>
        <p:spPr>
          <a:xfrm>
            <a:off x="622275" y="549675"/>
            <a:ext cx="7626000" cy="46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Calibri"/>
              <a:buNone/>
            </a:pPr>
            <a:r>
              <a:rPr lang="en-US" sz="2600"/>
              <a:t>Contribution 4 - Integrate with Cloud Storage </a:t>
            </a:r>
            <a:endParaRPr sz="2600"/>
          </a:p>
          <a:p>
            <a:pPr indent="0" lvl="0" marL="0" rtl="0" algn="l">
              <a:lnSpc>
                <a:spcPct val="90000"/>
              </a:lnSpc>
              <a:spcBef>
                <a:spcPts val="0"/>
              </a:spcBef>
              <a:spcAft>
                <a:spcPts val="0"/>
              </a:spcAft>
              <a:buClr>
                <a:schemeClr val="dk1"/>
              </a:buClr>
              <a:buSzPts val="2800"/>
              <a:buFont typeface="Calibri"/>
              <a:buNone/>
            </a:pPr>
            <a:r>
              <a:t/>
            </a:r>
            <a:endParaRPr sz="3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3" name="Shape 263"/>
        <p:cNvGrpSpPr/>
        <p:nvPr/>
      </p:nvGrpSpPr>
      <p:grpSpPr>
        <a:xfrm>
          <a:off x="0" y="0"/>
          <a:ext cx="0" cy="0"/>
          <a:chOff x="0" y="0"/>
          <a:chExt cx="0" cy="0"/>
        </a:xfrm>
      </p:grpSpPr>
      <p:sp>
        <p:nvSpPr>
          <p:cNvPr id="264" name="Google Shape;264;g222f368f73b_0_0"/>
          <p:cNvSpPr/>
          <p:nvPr/>
        </p:nvSpPr>
        <p:spPr>
          <a:xfrm>
            <a:off x="0" y="-86675"/>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65" name="Google Shape;265;g222f368f73b_0_0"/>
          <p:cNvSpPr/>
          <p:nvPr/>
        </p:nvSpPr>
        <p:spPr>
          <a:xfrm>
            <a:off x="568500" y="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6" name="Google Shape;266;g222f368f73b_0_0"/>
          <p:cNvSpPr/>
          <p:nvPr/>
        </p:nvSpPr>
        <p:spPr>
          <a:xfrm>
            <a:off x="573000" y="1704650"/>
            <a:ext cx="8366700" cy="762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7" name="Google Shape;267;g222f368f73b_0_0"/>
          <p:cNvSpPr/>
          <p:nvPr/>
        </p:nvSpPr>
        <p:spPr>
          <a:xfrm>
            <a:off x="477000" y="3566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268" name="Google Shape;268;g222f368f73b_0_0"/>
          <p:cNvSpPr txBox="1"/>
          <p:nvPr>
            <p:ph idx="1" type="body"/>
          </p:nvPr>
        </p:nvSpPr>
        <p:spPr>
          <a:xfrm>
            <a:off x="622284" y="1075823"/>
            <a:ext cx="7626000" cy="4615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00"/>
              <a:buNone/>
            </a:pPr>
            <a:r>
              <a:rPr lang="en-US" sz="1800"/>
              <a:t>Goal - Upload data to cloud for long term storage and analysis</a:t>
            </a:r>
            <a:endParaRPr sz="1800"/>
          </a:p>
          <a:p>
            <a:pPr indent="-342900" lvl="0" marL="457200" rtl="0" algn="l">
              <a:spcBef>
                <a:spcPts val="0"/>
              </a:spcBef>
              <a:spcAft>
                <a:spcPts val="0"/>
              </a:spcAft>
              <a:buSzPts val="1800"/>
              <a:buChar char="•"/>
            </a:pPr>
            <a:r>
              <a:rPr lang="en-US" sz="1800"/>
              <a:t>Program to parse through data files</a:t>
            </a:r>
            <a:endParaRPr sz="1800"/>
          </a:p>
          <a:p>
            <a:pPr indent="-342900" lvl="0" marL="457200" rtl="0" algn="l">
              <a:spcBef>
                <a:spcPts val="0"/>
              </a:spcBef>
              <a:spcAft>
                <a:spcPts val="0"/>
              </a:spcAft>
              <a:buSzPts val="1800"/>
              <a:buChar char="•"/>
            </a:pPr>
            <a:r>
              <a:rPr lang="en-US" sz="1800"/>
              <a:t>Matplotlib programs to visually represent scatter plots adding color, legend, and specified intervals</a:t>
            </a:r>
            <a:endParaRPr sz="1800"/>
          </a:p>
          <a:p>
            <a:pPr indent="0" lvl="0" marL="914400" rtl="0" algn="l">
              <a:lnSpc>
                <a:spcPct val="90000"/>
              </a:lnSpc>
              <a:spcBef>
                <a:spcPts val="0"/>
              </a:spcBef>
              <a:spcAft>
                <a:spcPts val="0"/>
              </a:spcAft>
              <a:buNone/>
            </a:pPr>
            <a:r>
              <a:t/>
            </a:r>
            <a:endParaRPr sz="1800"/>
          </a:p>
          <a:p>
            <a:pPr indent="0" lvl="0" marL="0" rtl="0" algn="l">
              <a:lnSpc>
                <a:spcPct val="90000"/>
              </a:lnSpc>
              <a:spcBef>
                <a:spcPts val="0"/>
              </a:spcBef>
              <a:spcAft>
                <a:spcPts val="0"/>
              </a:spcAft>
              <a:buSzPts val="1800"/>
              <a:buNone/>
            </a:pPr>
            <a:r>
              <a:t/>
            </a:r>
            <a:endParaRPr sz="1800"/>
          </a:p>
          <a:p>
            <a:pPr indent="-342900" lvl="0" marL="457200" rtl="0" algn="l">
              <a:lnSpc>
                <a:spcPct val="90000"/>
              </a:lnSpc>
              <a:spcBef>
                <a:spcPts val="0"/>
              </a:spcBef>
              <a:spcAft>
                <a:spcPts val="0"/>
              </a:spcAft>
              <a:buClr>
                <a:srgbClr val="FF0000"/>
              </a:buClr>
              <a:buSzPts val="1800"/>
              <a:buChar char="•"/>
            </a:pPr>
            <a:r>
              <a:rPr lang="en-US" sz="1800"/>
              <a:t>Results- Created a program to upload and store data on Google Cloud.</a:t>
            </a:r>
            <a:endParaRPr sz="1800"/>
          </a:p>
          <a:p>
            <a:pPr indent="0" lvl="0" marL="457200" rtl="0" algn="l">
              <a:lnSpc>
                <a:spcPct val="90000"/>
              </a:lnSpc>
              <a:spcBef>
                <a:spcPts val="0"/>
              </a:spcBef>
              <a:spcAft>
                <a:spcPts val="0"/>
              </a:spcAft>
              <a:buSzPts val="1800"/>
              <a:buNone/>
            </a:pPr>
            <a:r>
              <a:rPr lang="en-US" sz="1800"/>
              <a:t>This program has been tested and is periodically uploading pictures taken by the sensor.</a:t>
            </a:r>
            <a:endParaRPr sz="1800">
              <a:solidFill>
                <a:srgbClr val="FF0000"/>
              </a:solidFill>
            </a:endParaRPr>
          </a:p>
        </p:txBody>
      </p:sp>
      <p:sp>
        <p:nvSpPr>
          <p:cNvPr id="269" name="Google Shape;269;g222f368f73b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270" name="Google Shape;270;g222f368f73b_0_0"/>
          <p:cNvSpPr txBox="1"/>
          <p:nvPr>
            <p:ph type="title"/>
          </p:nvPr>
        </p:nvSpPr>
        <p:spPr>
          <a:xfrm>
            <a:off x="622275" y="549675"/>
            <a:ext cx="7626000" cy="460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Calibri"/>
              <a:buNone/>
            </a:pPr>
            <a:r>
              <a:rPr lang="en-US" sz="2600"/>
              <a:t>Contribution 4 - Integrate with Cloud Storage </a:t>
            </a:r>
            <a:endParaRPr sz="2600"/>
          </a:p>
          <a:p>
            <a:pPr indent="0" lvl="0" marL="0" rtl="0" algn="l">
              <a:lnSpc>
                <a:spcPct val="90000"/>
              </a:lnSpc>
              <a:spcBef>
                <a:spcPts val="0"/>
              </a:spcBef>
              <a:spcAft>
                <a:spcPts val="0"/>
              </a:spcAft>
              <a:buClr>
                <a:schemeClr val="dk1"/>
              </a:buClr>
              <a:buSzPts val="2800"/>
              <a:buFont typeface="Calibri"/>
              <a:buNone/>
            </a:pPr>
            <a:r>
              <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22f8cfb2d02_0_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111"/>
              <a:buFont typeface="Calibri"/>
              <a:buNone/>
            </a:pPr>
            <a:r>
              <a:rPr lang="en-US" sz="3200"/>
              <a:t>Motivation</a:t>
            </a:r>
            <a:endParaRPr/>
          </a:p>
        </p:txBody>
      </p:sp>
      <p:sp>
        <p:nvSpPr>
          <p:cNvPr id="101" name="Google Shape;101;g22f8cfb2d02_0_10"/>
          <p:cNvSpPr txBox="1"/>
          <p:nvPr>
            <p:ph idx="1" type="body"/>
          </p:nvPr>
        </p:nvSpPr>
        <p:spPr>
          <a:xfrm>
            <a:off x="182298" y="1120125"/>
            <a:ext cx="79860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1200"/>
              </a:spcBef>
              <a:spcAft>
                <a:spcPts val="0"/>
              </a:spcAft>
              <a:buSzPts val="1800"/>
              <a:buChar char="●"/>
            </a:pPr>
            <a:r>
              <a:rPr lang="en-US" sz="1800">
                <a:highlight>
                  <a:srgbClr val="FFFFFF"/>
                </a:highlight>
              </a:rPr>
              <a:t>Floods are a source of concern because they cause loss of life and billions in damages [5].</a:t>
            </a:r>
            <a:br>
              <a:rPr lang="en-US" sz="1800">
                <a:highlight>
                  <a:srgbClr val="FF0000"/>
                </a:highlight>
              </a:rPr>
            </a:br>
            <a:endParaRPr sz="1800">
              <a:highlight>
                <a:srgbClr val="FF0000"/>
              </a:highlight>
            </a:endParaRPr>
          </a:p>
          <a:p>
            <a:pPr indent="-342900" lvl="0" marL="457200" rtl="0" algn="l">
              <a:lnSpc>
                <a:spcPct val="115000"/>
              </a:lnSpc>
              <a:spcBef>
                <a:spcPts val="0"/>
              </a:spcBef>
              <a:spcAft>
                <a:spcPts val="0"/>
              </a:spcAft>
              <a:buSzPts val="1800"/>
              <a:buChar char="●"/>
            </a:pPr>
            <a:r>
              <a:rPr lang="en-US" sz="1800">
                <a:highlight>
                  <a:srgbClr val="FFFFFF"/>
                </a:highlight>
              </a:rPr>
              <a:t>Affects agriculture, water management, safety, engineering/construction of waterways [6].</a:t>
            </a:r>
            <a:br>
              <a:rPr lang="en-US" sz="1800">
                <a:highlight>
                  <a:srgbClr val="FFFFFF"/>
                </a:highlight>
              </a:rPr>
            </a:br>
            <a:endParaRPr sz="1800"/>
          </a:p>
          <a:p>
            <a:pPr indent="-342900" lvl="0" marL="457200" rtl="0" algn="l">
              <a:lnSpc>
                <a:spcPct val="115000"/>
              </a:lnSpc>
              <a:spcBef>
                <a:spcPts val="0"/>
              </a:spcBef>
              <a:spcAft>
                <a:spcPts val="0"/>
              </a:spcAft>
              <a:buSzPts val="1800"/>
              <a:buChar char="●"/>
            </a:pPr>
            <a:r>
              <a:rPr lang="en-US" sz="1800"/>
              <a:t>Commercial detection systems exist but they are very expensive and many communities cannot afford them [9].</a:t>
            </a:r>
            <a:endParaRPr sz="1800">
              <a:highlight>
                <a:srgbClr val="FF0000"/>
              </a:highlight>
            </a:endParaRPr>
          </a:p>
          <a:p>
            <a:pPr indent="0" lvl="0" marL="457200" rtl="0" algn="l">
              <a:lnSpc>
                <a:spcPct val="90000"/>
              </a:lnSpc>
              <a:spcBef>
                <a:spcPts val="1200"/>
              </a:spcBef>
              <a:spcAft>
                <a:spcPts val="0"/>
              </a:spcAft>
              <a:buSzPts val="1800"/>
              <a:buNone/>
            </a:pPr>
            <a:r>
              <a:t/>
            </a:r>
            <a:endParaRPr sz="1800"/>
          </a:p>
        </p:txBody>
      </p:sp>
      <p:sp>
        <p:nvSpPr>
          <p:cNvPr id="102" name="Google Shape;102;g22f8cfb2d02_0_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g20a008474cf_0_27"/>
          <p:cNvSpPr/>
          <p:nvPr/>
        </p:nvSpPr>
        <p:spPr>
          <a:xfrm>
            <a:off x="322650" y="3566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276" name="Google Shape;276;g20a008474cf_0_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277" name="Google Shape;277;g20a008474cf_0_27"/>
          <p:cNvSpPr/>
          <p:nvPr/>
        </p:nvSpPr>
        <p:spPr>
          <a:xfrm>
            <a:off x="418650" y="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8" name="Google Shape;278;g20a008474cf_0_27"/>
          <p:cNvSpPr txBox="1"/>
          <p:nvPr>
            <p:ph type="title"/>
          </p:nvPr>
        </p:nvSpPr>
        <p:spPr>
          <a:xfrm>
            <a:off x="425169" y="261273"/>
            <a:ext cx="7626000" cy="88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2600"/>
              <a:t>Uploading Data Works!</a:t>
            </a:r>
            <a:endParaRPr sz="2600">
              <a:latin typeface="Calibri"/>
              <a:ea typeface="Calibri"/>
              <a:cs typeface="Calibri"/>
              <a:sym typeface="Calibri"/>
            </a:endParaRPr>
          </a:p>
        </p:txBody>
      </p:sp>
      <p:pic>
        <p:nvPicPr>
          <p:cNvPr id="279" name="Google Shape;279;g20a008474cf_0_27"/>
          <p:cNvPicPr preferRelativeResize="0"/>
          <p:nvPr/>
        </p:nvPicPr>
        <p:blipFill rotWithShape="1">
          <a:blip r:embed="rId3">
            <a:alphaModFix/>
          </a:blip>
          <a:srcRect b="0" l="0" r="0" t="0"/>
          <a:stretch/>
        </p:blipFill>
        <p:spPr>
          <a:xfrm>
            <a:off x="418650" y="884700"/>
            <a:ext cx="4134215" cy="2893950"/>
          </a:xfrm>
          <a:prstGeom prst="rect">
            <a:avLst/>
          </a:prstGeom>
          <a:noFill/>
          <a:ln>
            <a:noFill/>
          </a:ln>
        </p:spPr>
      </p:pic>
      <p:pic>
        <p:nvPicPr>
          <p:cNvPr id="280" name="Google Shape;280;g20a008474cf_0_27"/>
          <p:cNvPicPr preferRelativeResize="0"/>
          <p:nvPr/>
        </p:nvPicPr>
        <p:blipFill rotWithShape="1">
          <a:blip r:embed="rId4">
            <a:alphaModFix/>
          </a:blip>
          <a:srcRect b="46073" l="0" r="12701" t="0"/>
          <a:stretch/>
        </p:blipFill>
        <p:spPr>
          <a:xfrm>
            <a:off x="4469975" y="2999600"/>
            <a:ext cx="4551175" cy="2107575"/>
          </a:xfrm>
          <a:prstGeom prst="rect">
            <a:avLst/>
          </a:prstGeom>
          <a:noFill/>
          <a:ln>
            <a:noFill/>
          </a:ln>
        </p:spPr>
      </p:pic>
      <p:pic>
        <p:nvPicPr>
          <p:cNvPr id="281" name="Google Shape;281;g20a008474cf_0_27"/>
          <p:cNvPicPr preferRelativeResize="0"/>
          <p:nvPr/>
        </p:nvPicPr>
        <p:blipFill rotWithShape="1">
          <a:blip r:embed="rId5">
            <a:alphaModFix/>
          </a:blip>
          <a:srcRect b="0" l="0" r="0" t="0"/>
          <a:stretch/>
        </p:blipFill>
        <p:spPr>
          <a:xfrm>
            <a:off x="4736050" y="12"/>
            <a:ext cx="4285100" cy="2999575"/>
          </a:xfrm>
          <a:prstGeom prst="rect">
            <a:avLst/>
          </a:prstGeom>
          <a:noFill/>
          <a:ln>
            <a:noFill/>
          </a:ln>
        </p:spPr>
      </p:pic>
      <p:sp>
        <p:nvSpPr>
          <p:cNvPr id="282" name="Google Shape;282;g20a008474cf_0_27"/>
          <p:cNvSpPr txBox="1"/>
          <p:nvPr/>
        </p:nvSpPr>
        <p:spPr>
          <a:xfrm>
            <a:off x="277975" y="3945650"/>
            <a:ext cx="4098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We can automatically upload pictures and logs.</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graphicFrame>
        <p:nvGraphicFramePr>
          <p:cNvPr id="287" name="Google Shape;287;g20a008474cf_0_87"/>
          <p:cNvGraphicFramePr/>
          <p:nvPr/>
        </p:nvGraphicFramePr>
        <p:xfrm>
          <a:off x="347350" y="1103875"/>
          <a:ext cx="3000000" cy="3000000"/>
        </p:xfrm>
        <a:graphic>
          <a:graphicData uri="http://schemas.openxmlformats.org/drawingml/2006/table">
            <a:tbl>
              <a:tblPr>
                <a:noFill/>
                <a:tableStyleId>{5E6CDE77-13E1-4095-87CA-8FF83A2C6998}</a:tableStyleId>
              </a:tblPr>
              <a:tblGrid>
                <a:gridCol w="2413000"/>
                <a:gridCol w="2413000"/>
                <a:gridCol w="2413000"/>
              </a:tblGrid>
              <a:tr h="381000">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Calibri"/>
                          <a:ea typeface="Calibri"/>
                          <a:cs typeface="Calibri"/>
                          <a:sym typeface="Calibri"/>
                        </a:rPr>
                        <a:t>Goal</a:t>
                      </a:r>
                      <a:endParaRPr b="1" sz="15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Calibri"/>
                          <a:ea typeface="Calibri"/>
                          <a:cs typeface="Calibri"/>
                          <a:sym typeface="Calibri"/>
                        </a:rPr>
                        <a:t>Status</a:t>
                      </a:r>
                      <a:endParaRPr b="1" sz="15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b="1" lang="en-US" sz="1500" u="none" cap="none" strike="noStrike">
                          <a:latin typeface="Calibri"/>
                          <a:ea typeface="Calibri"/>
                          <a:cs typeface="Calibri"/>
                          <a:sym typeface="Calibri"/>
                        </a:rPr>
                        <a:t>Notes</a:t>
                      </a:r>
                      <a:endParaRPr b="1" sz="1500" u="none" cap="none" strike="noStrike">
                        <a:latin typeface="Calibri"/>
                        <a:ea typeface="Calibri"/>
                        <a:cs typeface="Calibri"/>
                        <a:sym typeface="Calibri"/>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latin typeface="Calibri"/>
                          <a:ea typeface="Calibri"/>
                          <a:cs typeface="Calibri"/>
                          <a:sym typeface="Calibri"/>
                        </a:rPr>
                        <a:t>Building a prototype with PI and additional modules</a:t>
                      </a:r>
                      <a:endParaRPr sz="15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latin typeface="Calibri"/>
                          <a:ea typeface="Calibri"/>
                          <a:cs typeface="Calibri"/>
                          <a:sym typeface="Calibri"/>
                        </a:rPr>
                        <a:t>Done</a:t>
                      </a:r>
                      <a:endParaRPr sz="15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latin typeface="Calibri"/>
                          <a:ea typeface="Calibri"/>
                          <a:cs typeface="Calibri"/>
                          <a:sym typeface="Calibri"/>
                        </a:rPr>
                        <a:t>Configured the LTE hat and PI Juice module</a:t>
                      </a:r>
                      <a:endParaRPr sz="1500" u="none" cap="none" strike="noStrike">
                        <a:latin typeface="Calibri"/>
                        <a:ea typeface="Calibri"/>
                        <a:cs typeface="Calibri"/>
                        <a:sym typeface="Calibri"/>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latin typeface="Calibri"/>
                          <a:ea typeface="Calibri"/>
                          <a:cs typeface="Calibri"/>
                          <a:sym typeface="Calibri"/>
                        </a:rPr>
                        <a:t>Configuring PiJuice Module </a:t>
                      </a:r>
                      <a:endParaRPr sz="15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latin typeface="Calibri"/>
                          <a:ea typeface="Calibri"/>
                          <a:cs typeface="Calibri"/>
                          <a:sym typeface="Calibri"/>
                        </a:rPr>
                        <a:t>Done</a:t>
                      </a:r>
                      <a:endParaRPr sz="15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latin typeface="Calibri"/>
                          <a:ea typeface="Calibri"/>
                          <a:cs typeface="Calibri"/>
                          <a:sym typeface="Calibri"/>
                        </a:rPr>
                        <a:t>The PI is now powered by the PiJuice and a solar panel</a:t>
                      </a:r>
                      <a:endParaRPr sz="1500" u="none" cap="none" strike="noStrike">
                        <a:latin typeface="Calibri"/>
                        <a:ea typeface="Calibri"/>
                        <a:cs typeface="Calibri"/>
                        <a:sym typeface="Calibri"/>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latin typeface="Calibri"/>
                          <a:ea typeface="Calibri"/>
                          <a:cs typeface="Calibri"/>
                          <a:sym typeface="Calibri"/>
                        </a:rPr>
                        <a:t>Configured network connectivity</a:t>
                      </a:r>
                      <a:endParaRPr sz="15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latin typeface="Calibri"/>
                          <a:ea typeface="Calibri"/>
                          <a:cs typeface="Calibri"/>
                          <a:sym typeface="Calibri"/>
                        </a:rPr>
                        <a:t>Done</a:t>
                      </a:r>
                      <a:endParaRPr sz="15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latin typeface="Calibri"/>
                          <a:ea typeface="Calibri"/>
                          <a:cs typeface="Calibri"/>
                          <a:sym typeface="Calibri"/>
                        </a:rPr>
                        <a:t>Created a set of scripts to automate network connectivity</a:t>
                      </a:r>
                      <a:endParaRPr sz="1500" u="none" cap="none" strike="noStrike">
                        <a:latin typeface="Calibri"/>
                        <a:ea typeface="Calibri"/>
                        <a:cs typeface="Calibri"/>
                        <a:sym typeface="Calibri"/>
                      </a:endParaRPr>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latin typeface="Calibri"/>
                          <a:ea typeface="Calibri"/>
                          <a:cs typeface="Calibri"/>
                          <a:sym typeface="Calibri"/>
                        </a:rPr>
                        <a:t>Upload data to cloud storage</a:t>
                      </a:r>
                      <a:endParaRPr sz="15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latin typeface="Calibri"/>
                          <a:ea typeface="Calibri"/>
                          <a:cs typeface="Calibri"/>
                          <a:sym typeface="Calibri"/>
                        </a:rPr>
                        <a:t>Done</a:t>
                      </a:r>
                      <a:endParaRPr sz="1500" u="none" cap="none" strike="noStrike">
                        <a:latin typeface="Calibri"/>
                        <a:ea typeface="Calibri"/>
                        <a:cs typeface="Calibri"/>
                        <a:sym typeface="Calibri"/>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500"/>
                        <a:buFont typeface="Arial"/>
                        <a:buNone/>
                      </a:pPr>
                      <a:r>
                        <a:rPr lang="en-US" sz="1500" u="none" cap="none" strike="noStrike">
                          <a:latin typeface="Calibri"/>
                          <a:ea typeface="Calibri"/>
                          <a:cs typeface="Calibri"/>
                          <a:sym typeface="Calibri"/>
                        </a:rPr>
                        <a:t>Created a set of scripts and configurations to upload data automatically to the cloud storage</a:t>
                      </a:r>
                      <a:endParaRPr sz="1500" u="none" cap="none" strike="noStrike">
                        <a:latin typeface="Calibri"/>
                        <a:ea typeface="Calibri"/>
                        <a:cs typeface="Calibri"/>
                        <a:sym typeface="Calibri"/>
                      </a:endParaRPr>
                    </a:p>
                  </a:txBody>
                  <a:tcPr marT="91425" marB="91425" marR="91425" marL="91425"/>
                </a:tc>
              </a:tr>
            </a:tbl>
          </a:graphicData>
        </a:graphic>
      </p:graphicFrame>
      <p:sp>
        <p:nvSpPr>
          <p:cNvPr id="288" name="Google Shape;288;g20a008474cf_0_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289" name="Google Shape;289;g20a008474cf_0_87"/>
          <p:cNvSpPr/>
          <p:nvPr/>
        </p:nvSpPr>
        <p:spPr>
          <a:xfrm>
            <a:off x="418650" y="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0" name="Google Shape;290;g20a008474cf_0_87"/>
          <p:cNvSpPr/>
          <p:nvPr/>
        </p:nvSpPr>
        <p:spPr>
          <a:xfrm>
            <a:off x="322650" y="3566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291" name="Google Shape;291;g20a008474cf_0_87"/>
          <p:cNvSpPr txBox="1"/>
          <p:nvPr>
            <p:ph type="title"/>
          </p:nvPr>
        </p:nvSpPr>
        <p:spPr>
          <a:xfrm>
            <a:off x="346200" y="3343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990"/>
              <a:buNone/>
            </a:pPr>
            <a:r>
              <a:rPr lang="en-US" sz="2600"/>
              <a:t>Summary - What did I accomplish?</a:t>
            </a:r>
            <a:endParaRPr sz="2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21e9ea84a75_0_31"/>
          <p:cNvSpPr txBox="1"/>
          <p:nvPr>
            <p:ph idx="1" type="body"/>
          </p:nvPr>
        </p:nvSpPr>
        <p:spPr>
          <a:xfrm>
            <a:off x="628650" y="1447038"/>
            <a:ext cx="7886700" cy="3189000"/>
          </a:xfrm>
          <a:prstGeom prst="rect">
            <a:avLst/>
          </a:prstGeom>
          <a:noFill/>
          <a:ln>
            <a:noFill/>
          </a:ln>
        </p:spPr>
        <p:txBody>
          <a:bodyPr anchorCtr="0" anchor="t" bIns="45700" lIns="91425" spcFirstLastPara="1" rIns="91425" wrap="square" tIns="45700">
            <a:normAutofit/>
          </a:bodyPr>
          <a:lstStyle/>
          <a:p>
            <a:pPr indent="-114300" lvl="0" marL="0" rtl="0" algn="l">
              <a:lnSpc>
                <a:spcPct val="90000"/>
              </a:lnSpc>
              <a:spcBef>
                <a:spcPts val="1200"/>
              </a:spcBef>
              <a:spcAft>
                <a:spcPts val="0"/>
              </a:spcAft>
              <a:buClr>
                <a:schemeClr val="dk1"/>
              </a:buClr>
              <a:buSzPts val="1800"/>
              <a:buChar char="•"/>
            </a:pPr>
            <a:r>
              <a:rPr lang="en-US" sz="1800"/>
              <a:t>Battery issue is the main bottleneck in this project</a:t>
            </a:r>
            <a:endParaRPr sz="1800"/>
          </a:p>
          <a:p>
            <a:pPr indent="-342900" lvl="1" marL="914400" rtl="0" algn="l">
              <a:lnSpc>
                <a:spcPct val="90000"/>
              </a:lnSpc>
              <a:spcBef>
                <a:spcPts val="1200"/>
              </a:spcBef>
              <a:spcAft>
                <a:spcPts val="0"/>
              </a:spcAft>
              <a:buSzPts val="1800"/>
              <a:buChar char="○"/>
            </a:pPr>
            <a:r>
              <a:rPr lang="en-US" sz="1800"/>
              <a:t>Works with all the peripherals BUT</a:t>
            </a:r>
            <a:endParaRPr sz="1800"/>
          </a:p>
          <a:p>
            <a:pPr indent="-342900" lvl="1" marL="914400" rtl="0" algn="l">
              <a:lnSpc>
                <a:spcPct val="90000"/>
              </a:lnSpc>
              <a:spcBef>
                <a:spcPts val="1200"/>
              </a:spcBef>
              <a:spcAft>
                <a:spcPts val="0"/>
              </a:spcAft>
              <a:buSzPts val="1800"/>
              <a:buChar char="○"/>
            </a:pPr>
            <a:r>
              <a:rPr lang="en-US" sz="1800"/>
              <a:t>We need larger battery and further optimize current draw</a:t>
            </a:r>
            <a:endParaRPr sz="1800"/>
          </a:p>
          <a:p>
            <a:pPr indent="-342900" lvl="0" marL="457200" rtl="0" algn="l">
              <a:lnSpc>
                <a:spcPct val="90000"/>
              </a:lnSpc>
              <a:spcBef>
                <a:spcPts val="1200"/>
              </a:spcBef>
              <a:spcAft>
                <a:spcPts val="0"/>
              </a:spcAft>
              <a:buSzPts val="1800"/>
              <a:buChar char="•"/>
            </a:pPr>
            <a:r>
              <a:rPr lang="en-US" sz="1800"/>
              <a:t>We have tested cellular connectivity and WiFi works</a:t>
            </a:r>
            <a:endParaRPr sz="1800"/>
          </a:p>
          <a:p>
            <a:pPr indent="-342900" lvl="1" marL="914400" rtl="0" algn="l">
              <a:lnSpc>
                <a:spcPct val="90000"/>
              </a:lnSpc>
              <a:spcBef>
                <a:spcPts val="1200"/>
              </a:spcBef>
              <a:spcAft>
                <a:spcPts val="1200"/>
              </a:spcAft>
              <a:buSzPts val="1800"/>
              <a:buChar char="○"/>
            </a:pPr>
            <a:r>
              <a:rPr lang="en-US" sz="1800"/>
              <a:t>We need to test the cellular connectivity and WiFi working together</a:t>
            </a:r>
            <a:endParaRPr sz="1800"/>
          </a:p>
        </p:txBody>
      </p:sp>
      <p:sp>
        <p:nvSpPr>
          <p:cNvPr id="297" name="Google Shape;297;g21e9ea84a75_0_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298" name="Google Shape;298;g21e9ea84a75_0_31"/>
          <p:cNvSpPr/>
          <p:nvPr/>
        </p:nvSpPr>
        <p:spPr>
          <a:xfrm>
            <a:off x="418650" y="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9" name="Google Shape;299;g21e9ea84a75_0_31"/>
          <p:cNvSpPr/>
          <p:nvPr/>
        </p:nvSpPr>
        <p:spPr>
          <a:xfrm>
            <a:off x="322650" y="3566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300" name="Google Shape;300;g21e9ea84a75_0_31"/>
          <p:cNvSpPr txBox="1"/>
          <p:nvPr>
            <p:ph type="title"/>
          </p:nvPr>
        </p:nvSpPr>
        <p:spPr>
          <a:xfrm>
            <a:off x="418650" y="3343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US" sz="3000"/>
              <a:t>Future work</a:t>
            </a:r>
            <a:endParaRPr sz="3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1843d96931_0_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US" sz="3200"/>
              <a:t>References </a:t>
            </a:r>
            <a:endParaRPr sz="3200"/>
          </a:p>
        </p:txBody>
      </p:sp>
      <p:sp>
        <p:nvSpPr>
          <p:cNvPr id="306" name="Google Shape;306;g21843d96931_0_10"/>
          <p:cNvSpPr txBox="1"/>
          <p:nvPr>
            <p:ph idx="1" type="body"/>
          </p:nvPr>
        </p:nvSpPr>
        <p:spPr>
          <a:xfrm>
            <a:off x="163900" y="1132275"/>
            <a:ext cx="8520600" cy="3416400"/>
          </a:xfrm>
          <a:prstGeom prst="rect">
            <a:avLst/>
          </a:prstGeom>
          <a:noFill/>
          <a:ln>
            <a:noFill/>
          </a:ln>
        </p:spPr>
        <p:txBody>
          <a:bodyPr anchorCtr="0" anchor="t" bIns="91425" lIns="91425" spcFirstLastPara="1" rIns="91425" wrap="square" tIns="91425">
            <a:noAutofit/>
          </a:bodyPr>
          <a:lstStyle/>
          <a:p>
            <a:pPr indent="-330200" lvl="0" marL="457200" rtl="0" algn="l">
              <a:lnSpc>
                <a:spcPct val="90000"/>
              </a:lnSpc>
              <a:spcBef>
                <a:spcPts val="0"/>
              </a:spcBef>
              <a:spcAft>
                <a:spcPts val="0"/>
              </a:spcAft>
              <a:buClr>
                <a:srgbClr val="222222"/>
              </a:buClr>
              <a:buSzPts val="1600"/>
              <a:buAutoNum type="arabicPeriod"/>
            </a:pPr>
            <a:r>
              <a:rPr lang="en-US" sz="1600">
                <a:solidFill>
                  <a:srgbClr val="222222"/>
                </a:solidFill>
              </a:rPr>
              <a:t>Fulton, John W., et al. "Near-Field remote sensing of surface velocity and river discharge using radars and the probability concept at 10 US geological survey streamgages." </a:t>
            </a:r>
            <a:r>
              <a:rPr i="1" lang="en-US" sz="1600">
                <a:solidFill>
                  <a:srgbClr val="222222"/>
                </a:solidFill>
              </a:rPr>
              <a:t>Remote Sensing</a:t>
            </a:r>
            <a:r>
              <a:rPr lang="en-US" sz="1600">
                <a:solidFill>
                  <a:srgbClr val="222222"/>
                </a:solidFill>
              </a:rPr>
              <a:t> 12.8 (2020): 1296.</a:t>
            </a:r>
            <a:endParaRPr sz="1600">
              <a:solidFill>
                <a:srgbClr val="222222"/>
              </a:solidFill>
              <a:highlight>
                <a:srgbClr val="FFFFFF"/>
              </a:highlight>
            </a:endParaRPr>
          </a:p>
          <a:p>
            <a:pPr indent="-330200" lvl="0" marL="457200" rtl="0" algn="l">
              <a:lnSpc>
                <a:spcPct val="90000"/>
              </a:lnSpc>
              <a:spcBef>
                <a:spcPts val="0"/>
              </a:spcBef>
              <a:spcAft>
                <a:spcPts val="0"/>
              </a:spcAft>
              <a:buClr>
                <a:srgbClr val="222222"/>
              </a:buClr>
              <a:buSzPts val="1600"/>
              <a:buAutoNum type="arabicPeriod"/>
            </a:pPr>
            <a:r>
              <a:rPr lang="en-US" sz="1600">
                <a:solidFill>
                  <a:srgbClr val="222222"/>
                </a:solidFill>
                <a:highlight>
                  <a:srgbClr val="FFFFFF"/>
                </a:highlight>
              </a:rPr>
              <a:t>Hiroi, Kei, and Nobuo Kawaguchi. "FloodEye: Real-time flash flood prediction system for urban complex water flow." </a:t>
            </a:r>
            <a:r>
              <a:rPr i="1" lang="en-US" sz="1600">
                <a:solidFill>
                  <a:srgbClr val="222222"/>
                </a:solidFill>
              </a:rPr>
              <a:t>2016 IEEE SENSORS</a:t>
            </a:r>
            <a:r>
              <a:rPr lang="en-US" sz="1600">
                <a:solidFill>
                  <a:srgbClr val="222222"/>
                </a:solidFill>
                <a:highlight>
                  <a:srgbClr val="FFFFFF"/>
                </a:highlight>
              </a:rPr>
              <a:t>. IEEE, 2016.</a:t>
            </a:r>
            <a:endParaRPr sz="1600">
              <a:solidFill>
                <a:srgbClr val="222222"/>
              </a:solidFill>
              <a:highlight>
                <a:srgbClr val="FFFFFF"/>
              </a:highlight>
            </a:endParaRPr>
          </a:p>
          <a:p>
            <a:pPr indent="-330200" lvl="0" marL="457200" rtl="0" algn="l">
              <a:lnSpc>
                <a:spcPct val="90000"/>
              </a:lnSpc>
              <a:spcBef>
                <a:spcPts val="0"/>
              </a:spcBef>
              <a:spcAft>
                <a:spcPts val="0"/>
              </a:spcAft>
              <a:buClr>
                <a:srgbClr val="222222"/>
              </a:buClr>
              <a:buSzPts val="1600"/>
              <a:buAutoNum type="arabicPeriod"/>
            </a:pPr>
            <a:r>
              <a:rPr lang="en-US" sz="1600">
                <a:solidFill>
                  <a:srgbClr val="222222"/>
                </a:solidFill>
              </a:rPr>
              <a:t>Intergovernmental Oceanographic Commission. </a:t>
            </a:r>
            <a:r>
              <a:rPr i="1" lang="en-US" sz="1600">
                <a:solidFill>
                  <a:srgbClr val="222222"/>
                </a:solidFill>
              </a:rPr>
              <a:t>Manual on Sea-level Measurement and Interpretation: Volume 3</a:t>
            </a:r>
            <a:r>
              <a:rPr lang="en-US" sz="1600">
                <a:solidFill>
                  <a:srgbClr val="222222"/>
                </a:solidFill>
              </a:rPr>
              <a:t>. Intergovernmental Oceanographic Commission (IOC) of UNESCO, 2002.</a:t>
            </a:r>
            <a:endParaRPr sz="1600"/>
          </a:p>
          <a:p>
            <a:pPr indent="-330200" lvl="0" marL="457200" rtl="0" algn="l">
              <a:lnSpc>
                <a:spcPct val="90000"/>
              </a:lnSpc>
              <a:spcBef>
                <a:spcPts val="0"/>
              </a:spcBef>
              <a:spcAft>
                <a:spcPts val="0"/>
              </a:spcAft>
              <a:buSzPts val="1600"/>
              <a:buAutoNum type="arabicPeriod"/>
            </a:pPr>
            <a:r>
              <a:rPr lang="en-US" sz="1600"/>
              <a:t>PiJuice, </a:t>
            </a:r>
            <a:r>
              <a:rPr lang="en-US" sz="1600" u="sng">
                <a:solidFill>
                  <a:schemeClr val="hlink"/>
                </a:solidFill>
                <a:hlinkClick r:id="rId3"/>
              </a:rPr>
              <a:t>https://github.com/PiSupply/PiJuice/tree/master/Hardware</a:t>
            </a:r>
            <a:br>
              <a:rPr lang="en-US" sz="1600" u="sng">
                <a:solidFill>
                  <a:schemeClr val="hlink"/>
                </a:solidFill>
                <a:hlinkClick r:id="rId4"/>
              </a:rPr>
            </a:br>
            <a:r>
              <a:rPr lang="en-US" sz="1600" u="sng">
                <a:solidFill>
                  <a:schemeClr val="hlink"/>
                </a:solidFill>
                <a:hlinkClick r:id="rId5"/>
              </a:rPr>
              <a:t>/#power-management-and-batteries</a:t>
            </a:r>
            <a:r>
              <a:rPr lang="en-US" sz="1600"/>
              <a:t>, Last Accessed: May 02, 2023</a:t>
            </a:r>
            <a:endParaRPr sz="1600"/>
          </a:p>
          <a:p>
            <a:pPr indent="-330200" lvl="0" marL="457200" rtl="0" algn="l">
              <a:lnSpc>
                <a:spcPct val="90000"/>
              </a:lnSpc>
              <a:spcBef>
                <a:spcPts val="0"/>
              </a:spcBef>
              <a:spcAft>
                <a:spcPts val="0"/>
              </a:spcAft>
              <a:buClr>
                <a:srgbClr val="222222"/>
              </a:buClr>
              <a:buSzPts val="1600"/>
              <a:buAutoNum type="arabicPeriod"/>
            </a:pPr>
            <a:r>
              <a:rPr lang="en-US" sz="1600">
                <a:solidFill>
                  <a:srgbClr val="222222"/>
                </a:solidFill>
              </a:rPr>
              <a:t>Arshad, Bilal, et al. "Computer vision and IoT-based sensors in flood monitoring and mapping: A systematic review." </a:t>
            </a:r>
            <a:r>
              <a:rPr i="1" lang="en-US" sz="1600">
                <a:solidFill>
                  <a:srgbClr val="222222"/>
                </a:solidFill>
              </a:rPr>
              <a:t>Sensors</a:t>
            </a:r>
            <a:r>
              <a:rPr lang="en-US" sz="1600">
                <a:solidFill>
                  <a:srgbClr val="222222"/>
                </a:solidFill>
              </a:rPr>
              <a:t>19.22 (2019): 5012.</a:t>
            </a:r>
            <a:endParaRPr sz="1600">
              <a:solidFill>
                <a:srgbClr val="222222"/>
              </a:solidFill>
              <a:highlight>
                <a:srgbClr val="FFFFFF"/>
              </a:highlight>
            </a:endParaRPr>
          </a:p>
          <a:p>
            <a:pPr indent="-330200" lvl="0" marL="457200" rtl="0" algn="l">
              <a:lnSpc>
                <a:spcPct val="90000"/>
              </a:lnSpc>
              <a:spcBef>
                <a:spcPts val="0"/>
              </a:spcBef>
              <a:spcAft>
                <a:spcPts val="0"/>
              </a:spcAft>
              <a:buClr>
                <a:srgbClr val="222222"/>
              </a:buClr>
              <a:buSzPts val="1600"/>
              <a:buAutoNum type="arabicPeriod"/>
            </a:pPr>
            <a:r>
              <a:rPr lang="en-US" sz="1600">
                <a:solidFill>
                  <a:srgbClr val="222222"/>
                </a:solidFill>
              </a:rPr>
              <a:t>Zhang, Zhen, et al. "In-situ water level measurement using NIR-imaging video camera." </a:t>
            </a:r>
            <a:r>
              <a:rPr i="1" lang="en-US" sz="1600">
                <a:solidFill>
                  <a:srgbClr val="222222"/>
                </a:solidFill>
              </a:rPr>
              <a:t>Flow Measurement and Instrumentation</a:t>
            </a:r>
            <a:r>
              <a:rPr lang="en-US" sz="1600">
                <a:solidFill>
                  <a:srgbClr val="222222"/>
                </a:solidFill>
              </a:rPr>
              <a:t> 67 (2019): 95-106.</a:t>
            </a:r>
            <a:endParaRPr sz="1600">
              <a:solidFill>
                <a:srgbClr val="222222"/>
              </a:solidFill>
              <a:highlight>
                <a:srgbClr val="FFFFFF"/>
              </a:highlight>
            </a:endParaRPr>
          </a:p>
          <a:p>
            <a:pPr indent="-330200" lvl="0" marL="457200" rtl="0" algn="l">
              <a:lnSpc>
                <a:spcPct val="90000"/>
              </a:lnSpc>
              <a:spcBef>
                <a:spcPts val="0"/>
              </a:spcBef>
              <a:spcAft>
                <a:spcPts val="0"/>
              </a:spcAft>
              <a:buClr>
                <a:srgbClr val="222222"/>
              </a:buClr>
              <a:buSzPts val="1600"/>
              <a:buAutoNum type="arabicPeriod"/>
            </a:pPr>
            <a:r>
              <a:rPr lang="en-US" sz="1600">
                <a:solidFill>
                  <a:srgbClr val="222222"/>
                </a:solidFill>
                <a:highlight>
                  <a:srgbClr val="FFFFFF"/>
                </a:highlight>
              </a:rPr>
              <a:t>PON, </a:t>
            </a:r>
            <a:r>
              <a:rPr lang="en-US" sz="1600" u="sng">
                <a:solidFill>
                  <a:schemeClr val="hlink"/>
                </a:solidFill>
                <a:highlight>
                  <a:srgbClr val="FFFFFF"/>
                </a:highlight>
                <a:hlinkClick r:id="rId6"/>
              </a:rPr>
              <a:t>https://manpages.ubuntu.com/manpages/bionic/man1/pon.1.html</a:t>
            </a:r>
            <a:r>
              <a:rPr lang="en-US" sz="1600">
                <a:solidFill>
                  <a:srgbClr val="222222"/>
                </a:solidFill>
                <a:highlight>
                  <a:srgbClr val="FFFFFF"/>
                </a:highlight>
              </a:rPr>
              <a:t>, Last Accessed: May 02, 2023</a:t>
            </a:r>
            <a:endParaRPr sz="1600">
              <a:solidFill>
                <a:srgbClr val="222222"/>
              </a:solidFill>
              <a:highlight>
                <a:srgbClr val="FFFFFF"/>
              </a:highlight>
            </a:endParaRPr>
          </a:p>
          <a:p>
            <a:pPr indent="0" lvl="0" marL="457200" rtl="0" algn="l">
              <a:spcBef>
                <a:spcPts val="0"/>
              </a:spcBef>
              <a:spcAft>
                <a:spcPts val="0"/>
              </a:spcAft>
              <a:buNone/>
            </a:pPr>
            <a:r>
              <a:t/>
            </a:r>
            <a:endParaRPr sz="1600">
              <a:solidFill>
                <a:srgbClr val="222222"/>
              </a:solidFill>
              <a:highlight>
                <a:schemeClr val="lt1"/>
              </a:highlight>
            </a:endParaRPr>
          </a:p>
          <a:p>
            <a:pPr indent="0" lvl="0" marL="0" rtl="0" algn="l">
              <a:lnSpc>
                <a:spcPct val="90000"/>
              </a:lnSpc>
              <a:spcBef>
                <a:spcPts val="0"/>
              </a:spcBef>
              <a:spcAft>
                <a:spcPts val="0"/>
              </a:spcAft>
              <a:buClr>
                <a:schemeClr val="dk1"/>
              </a:buClr>
              <a:buSzPts val="1100"/>
              <a:buFont typeface="Arial"/>
              <a:buNone/>
            </a:pPr>
            <a:r>
              <a:t/>
            </a:r>
            <a:endParaRPr sz="1600"/>
          </a:p>
          <a:p>
            <a:pPr indent="0" lvl="0" marL="0" rtl="0" algn="l">
              <a:lnSpc>
                <a:spcPct val="90000"/>
              </a:lnSpc>
              <a:spcBef>
                <a:spcPts val="0"/>
              </a:spcBef>
              <a:spcAft>
                <a:spcPts val="0"/>
              </a:spcAft>
              <a:buClr>
                <a:schemeClr val="dk1"/>
              </a:buClr>
              <a:buSzPts val="1100"/>
              <a:buFont typeface="Arial"/>
              <a:buNone/>
            </a:pPr>
            <a:r>
              <a:t/>
            </a:r>
            <a:endParaRPr sz="1600"/>
          </a:p>
          <a:p>
            <a:pPr indent="0" lvl="0" marL="0" rtl="0" algn="l">
              <a:lnSpc>
                <a:spcPct val="90000"/>
              </a:lnSpc>
              <a:spcBef>
                <a:spcPts val="0"/>
              </a:spcBef>
              <a:spcAft>
                <a:spcPts val="0"/>
              </a:spcAft>
              <a:buSzPts val="1800"/>
              <a:buNone/>
            </a:pPr>
            <a:r>
              <a:t/>
            </a:r>
            <a:endParaRPr sz="1600"/>
          </a:p>
        </p:txBody>
      </p:sp>
      <p:sp>
        <p:nvSpPr>
          <p:cNvPr id="307" name="Google Shape;307;g21843d96931_0_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308" name="Google Shape;308;g21843d96931_0_10"/>
          <p:cNvSpPr txBox="1"/>
          <p:nvPr/>
        </p:nvSpPr>
        <p:spPr>
          <a:xfrm>
            <a:off x="2222950" y="2970225"/>
            <a:ext cx="681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42e4f578c0_1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US" sz="3200"/>
              <a:t>References </a:t>
            </a:r>
            <a:endParaRPr sz="3200"/>
          </a:p>
        </p:txBody>
      </p:sp>
      <p:sp>
        <p:nvSpPr>
          <p:cNvPr id="314" name="Google Shape;314;g242e4f578c0_1_0"/>
          <p:cNvSpPr txBox="1"/>
          <p:nvPr>
            <p:ph idx="1" type="body"/>
          </p:nvPr>
        </p:nvSpPr>
        <p:spPr>
          <a:xfrm>
            <a:off x="163900" y="1132275"/>
            <a:ext cx="8520600" cy="3416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222222"/>
              </a:buClr>
              <a:buSzPts val="1600"/>
              <a:buAutoNum type="arabicPeriod" startAt="8"/>
            </a:pPr>
            <a:r>
              <a:rPr lang="en-US" sz="1600">
                <a:solidFill>
                  <a:srgbClr val="222222"/>
                </a:solidFill>
                <a:highlight>
                  <a:schemeClr val="lt1"/>
                </a:highlight>
              </a:rPr>
              <a:t>Klemas, Victor. "Remote sensing of floods and flood-prone areas: An overview." </a:t>
            </a:r>
            <a:r>
              <a:rPr i="1" lang="en-US" sz="1600">
                <a:solidFill>
                  <a:srgbClr val="222222"/>
                </a:solidFill>
                <a:highlight>
                  <a:schemeClr val="lt1"/>
                </a:highlight>
              </a:rPr>
              <a:t>Journal of Coastal Research</a:t>
            </a:r>
            <a:r>
              <a:rPr lang="en-US" sz="1600">
                <a:solidFill>
                  <a:srgbClr val="222222"/>
                </a:solidFill>
                <a:highlight>
                  <a:schemeClr val="lt1"/>
                </a:highlight>
              </a:rPr>
              <a:t> 31.4 (2015): 1005-1013.</a:t>
            </a:r>
            <a:endParaRPr sz="1600">
              <a:solidFill>
                <a:srgbClr val="222222"/>
              </a:solidFill>
              <a:highlight>
                <a:schemeClr val="lt1"/>
              </a:highlight>
            </a:endParaRPr>
          </a:p>
          <a:p>
            <a:pPr indent="-330200" lvl="0" marL="457200" rtl="0" algn="l">
              <a:spcBef>
                <a:spcPts val="0"/>
              </a:spcBef>
              <a:spcAft>
                <a:spcPts val="0"/>
              </a:spcAft>
              <a:buClr>
                <a:srgbClr val="222222"/>
              </a:buClr>
              <a:buSzPts val="1600"/>
              <a:buAutoNum type="arabicPeriod" startAt="8"/>
            </a:pPr>
            <a:r>
              <a:rPr lang="en-US" sz="1600">
                <a:solidFill>
                  <a:srgbClr val="222222"/>
                </a:solidFill>
                <a:highlight>
                  <a:schemeClr val="lt1"/>
                </a:highlight>
              </a:rPr>
              <a:t>Ogie, Robert Ighodaro, et al. "Optimal placement of water-level sensors to facilitate data-driven management of hydrological infrastructure assets in coastal mega-cities of developing nations." </a:t>
            </a:r>
            <a:r>
              <a:rPr i="1" lang="en-US" sz="1600">
                <a:solidFill>
                  <a:srgbClr val="222222"/>
                </a:solidFill>
                <a:highlight>
                  <a:schemeClr val="lt1"/>
                </a:highlight>
              </a:rPr>
              <a:t>Sustainable cities and society</a:t>
            </a:r>
            <a:r>
              <a:rPr lang="en-US" sz="1600">
                <a:solidFill>
                  <a:srgbClr val="222222"/>
                </a:solidFill>
                <a:highlight>
                  <a:schemeClr val="lt1"/>
                </a:highlight>
              </a:rPr>
              <a:t> 35 (2017): 385-395.</a:t>
            </a:r>
            <a:endParaRPr sz="1600">
              <a:solidFill>
                <a:srgbClr val="222222"/>
              </a:solidFill>
              <a:highlight>
                <a:srgbClr val="FFFFFF"/>
              </a:highlight>
            </a:endParaRPr>
          </a:p>
          <a:p>
            <a:pPr indent="0" lvl="0" marL="0" rtl="0" algn="l">
              <a:lnSpc>
                <a:spcPct val="90000"/>
              </a:lnSpc>
              <a:spcBef>
                <a:spcPts val="0"/>
              </a:spcBef>
              <a:spcAft>
                <a:spcPts val="0"/>
              </a:spcAft>
              <a:buClr>
                <a:schemeClr val="dk1"/>
              </a:buClr>
              <a:buSzPts val="1100"/>
              <a:buFont typeface="Arial"/>
              <a:buNone/>
            </a:pPr>
            <a:r>
              <a:t/>
            </a:r>
            <a:endParaRPr sz="1600"/>
          </a:p>
          <a:p>
            <a:pPr indent="0" lvl="0" marL="0" rtl="0" algn="l">
              <a:lnSpc>
                <a:spcPct val="90000"/>
              </a:lnSpc>
              <a:spcBef>
                <a:spcPts val="0"/>
              </a:spcBef>
              <a:spcAft>
                <a:spcPts val="0"/>
              </a:spcAft>
              <a:buSzPts val="1800"/>
              <a:buNone/>
            </a:pPr>
            <a:r>
              <a:t/>
            </a:r>
            <a:endParaRPr sz="1600"/>
          </a:p>
        </p:txBody>
      </p:sp>
      <p:sp>
        <p:nvSpPr>
          <p:cNvPr id="315" name="Google Shape;315;g242e4f578c0_1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316" name="Google Shape;316;g242e4f578c0_1_0"/>
          <p:cNvSpPr txBox="1"/>
          <p:nvPr/>
        </p:nvSpPr>
        <p:spPr>
          <a:xfrm>
            <a:off x="2222950" y="2970225"/>
            <a:ext cx="6810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0" name="Shape 320"/>
        <p:cNvGrpSpPr/>
        <p:nvPr/>
      </p:nvGrpSpPr>
      <p:grpSpPr>
        <a:xfrm>
          <a:off x="0" y="0"/>
          <a:ext cx="0" cy="0"/>
          <a:chOff x="0" y="0"/>
          <a:chExt cx="0" cy="0"/>
        </a:xfrm>
      </p:grpSpPr>
      <p:sp>
        <p:nvSpPr>
          <p:cNvPr id="321" name="Google Shape;321;g23c9be4e373_0_151"/>
          <p:cNvSpPr/>
          <p:nvPr/>
        </p:nvSpPr>
        <p:spPr>
          <a:xfrm>
            <a:off x="0" y="0"/>
            <a:ext cx="91416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2" name="Google Shape;322;g23c9be4e373_0_151"/>
          <p:cNvSpPr txBox="1"/>
          <p:nvPr>
            <p:ph type="title"/>
          </p:nvPr>
        </p:nvSpPr>
        <p:spPr>
          <a:xfrm>
            <a:off x="628650" y="273843"/>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2800"/>
              <a:t>Thanks and Acknowledgements </a:t>
            </a:r>
            <a:endParaRPr sz="2800"/>
          </a:p>
        </p:txBody>
      </p:sp>
      <p:sp>
        <p:nvSpPr>
          <p:cNvPr id="323" name="Google Shape;323;g23c9be4e373_0_151"/>
          <p:cNvSpPr/>
          <p:nvPr/>
        </p:nvSpPr>
        <p:spPr>
          <a:xfrm>
            <a:off x="501777" y="1258029"/>
            <a:ext cx="8140446" cy="13716"/>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4" name="Google Shape;324;g23c9be4e373_0_151"/>
          <p:cNvSpPr txBox="1"/>
          <p:nvPr>
            <p:ph idx="1" type="body"/>
          </p:nvPr>
        </p:nvSpPr>
        <p:spPr>
          <a:xfrm>
            <a:off x="628650" y="1447038"/>
            <a:ext cx="7886700" cy="3189000"/>
          </a:xfrm>
          <a:prstGeom prst="rect">
            <a:avLst/>
          </a:prstGeom>
          <a:noFill/>
          <a:ln>
            <a:noFill/>
          </a:ln>
        </p:spPr>
        <p:txBody>
          <a:bodyPr anchorCtr="0" anchor="t" bIns="45700" lIns="91425" spcFirstLastPara="1" rIns="91425" wrap="square" tIns="45700">
            <a:normAutofit/>
          </a:bodyPr>
          <a:lstStyle/>
          <a:p>
            <a:pPr indent="0" lvl="0" marL="457200" rtl="0" algn="l">
              <a:lnSpc>
                <a:spcPct val="90000"/>
              </a:lnSpc>
              <a:spcBef>
                <a:spcPts val="1200"/>
              </a:spcBef>
              <a:spcAft>
                <a:spcPts val="0"/>
              </a:spcAft>
              <a:buSzPts val="1800"/>
              <a:buNone/>
            </a:pPr>
            <a:r>
              <a:rPr lang="en-US" sz="1800"/>
              <a:t>Jacob Latham - Worked together on this project</a:t>
            </a:r>
            <a:endParaRPr sz="1800"/>
          </a:p>
          <a:p>
            <a:pPr indent="0" lvl="0" marL="457200" rtl="0" algn="l">
              <a:lnSpc>
                <a:spcPct val="90000"/>
              </a:lnSpc>
              <a:spcBef>
                <a:spcPts val="1200"/>
              </a:spcBef>
              <a:spcAft>
                <a:spcPts val="0"/>
              </a:spcAft>
              <a:buSzPts val="1800"/>
              <a:buNone/>
            </a:pPr>
            <a:r>
              <a:rPr lang="en-US" sz="1800"/>
              <a:t>Dr. Alfred Kalyanapu, Civil and Environmental Engineering</a:t>
            </a:r>
            <a:endParaRPr sz="1800"/>
          </a:p>
          <a:p>
            <a:pPr indent="0" lvl="0" marL="457200" rtl="0" algn="l">
              <a:lnSpc>
                <a:spcPct val="90000"/>
              </a:lnSpc>
              <a:spcBef>
                <a:spcPts val="1200"/>
              </a:spcBef>
              <a:spcAft>
                <a:spcPts val="0"/>
              </a:spcAft>
              <a:buSzPts val="1800"/>
              <a:buNone/>
            </a:pPr>
            <a:r>
              <a:rPr lang="en-US" sz="1800"/>
              <a:t>Dr. Denis </a:t>
            </a:r>
            <a:r>
              <a:rPr lang="en-US" sz="1800">
                <a:solidFill>
                  <a:schemeClr val="hlink"/>
                </a:solidFill>
                <a:uFill>
                  <a:noFill/>
                </a:uFill>
                <a:hlinkClick r:id="rId3"/>
              </a:rPr>
              <a:t>Ulybyshev</a:t>
            </a:r>
            <a:r>
              <a:rPr lang="en-US" sz="1800"/>
              <a:t>, Computer Science Department</a:t>
            </a:r>
            <a:endParaRPr sz="1800"/>
          </a:p>
          <a:p>
            <a:pPr indent="0" lvl="0" marL="457200" rtl="0" algn="l">
              <a:lnSpc>
                <a:spcPct val="90000"/>
              </a:lnSpc>
              <a:spcBef>
                <a:spcPts val="1200"/>
              </a:spcBef>
              <a:spcAft>
                <a:spcPts val="1200"/>
              </a:spcAft>
              <a:buSzPts val="1800"/>
              <a:buNone/>
            </a:pPr>
            <a:r>
              <a:t/>
            </a:r>
            <a:endParaRPr sz="1800"/>
          </a:p>
        </p:txBody>
      </p:sp>
      <p:sp>
        <p:nvSpPr>
          <p:cNvPr id="325" name="Google Shape;325;g23c9be4e373_0_1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20a008474cf_0_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1800"/>
              <a:buNone/>
            </a:pPr>
            <a:r>
              <a:rPr lang="en-US"/>
              <a:t>DO NOT USE SLIDES BELOW THIS</a:t>
            </a:r>
            <a:endParaRPr/>
          </a:p>
        </p:txBody>
      </p:sp>
      <p:sp>
        <p:nvSpPr>
          <p:cNvPr id="331" name="Google Shape;331;g20a008474cf_0_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 name="Shape 335"/>
        <p:cNvGrpSpPr/>
        <p:nvPr/>
      </p:nvGrpSpPr>
      <p:grpSpPr>
        <a:xfrm>
          <a:off x="0" y="0"/>
          <a:ext cx="0" cy="0"/>
          <a:chOff x="0" y="0"/>
          <a:chExt cx="0" cy="0"/>
        </a:xfrm>
      </p:grpSpPr>
      <p:sp>
        <p:nvSpPr>
          <p:cNvPr id="336" name="Google Shape;336;g20a008474cf_0_48"/>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37" name="Google Shape;337;g20a008474cf_0_48"/>
          <p:cNvSpPr/>
          <p:nvPr/>
        </p:nvSpPr>
        <p:spPr>
          <a:xfrm>
            <a:off x="415812" y="216262"/>
            <a:ext cx="8375700" cy="1566900"/>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38" name="Google Shape;338;g20a008474cf_0_48"/>
          <p:cNvSpPr txBox="1"/>
          <p:nvPr>
            <p:ph type="title"/>
          </p:nvPr>
        </p:nvSpPr>
        <p:spPr>
          <a:xfrm>
            <a:off x="630936" y="382535"/>
            <a:ext cx="2475600" cy="1234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2100"/>
              <a:t>Initial Deployment</a:t>
            </a:r>
            <a:endParaRPr/>
          </a:p>
        </p:txBody>
      </p:sp>
      <p:sp>
        <p:nvSpPr>
          <p:cNvPr id="339" name="Google Shape;339;g20a008474cf_0_48"/>
          <p:cNvSpPr/>
          <p:nvPr/>
        </p:nvSpPr>
        <p:spPr>
          <a:xfrm>
            <a:off x="367806" y="735723"/>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40" name="Google Shape;340;g20a008474cf_0_48"/>
          <p:cNvSpPr/>
          <p:nvPr/>
        </p:nvSpPr>
        <p:spPr>
          <a:xfrm rot="5400000">
            <a:off x="2698521" y="992915"/>
            <a:ext cx="1097400" cy="13800"/>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41" name="Google Shape;341;g20a008474cf_0_48"/>
          <p:cNvSpPr txBox="1"/>
          <p:nvPr>
            <p:ph idx="1" type="body"/>
          </p:nvPr>
        </p:nvSpPr>
        <p:spPr>
          <a:xfrm>
            <a:off x="3435858" y="382535"/>
            <a:ext cx="5143500" cy="1234500"/>
          </a:xfrm>
          <a:prstGeom prst="rect">
            <a:avLst/>
          </a:prstGeom>
          <a:noFill/>
          <a:ln>
            <a:noFill/>
          </a:ln>
        </p:spPr>
        <p:txBody>
          <a:bodyPr anchorCtr="0" anchor="ctr" bIns="45700" lIns="91425" spcFirstLastPara="1" rIns="91425" wrap="square" tIns="45700">
            <a:normAutofit fontScale="92500" lnSpcReduction="10000"/>
          </a:bodyPr>
          <a:lstStyle/>
          <a:p>
            <a:pPr indent="-220070" lvl="0" marL="457200" rtl="0" algn="l">
              <a:lnSpc>
                <a:spcPct val="90000"/>
              </a:lnSpc>
              <a:spcBef>
                <a:spcPts val="0"/>
              </a:spcBef>
              <a:spcAft>
                <a:spcPts val="0"/>
              </a:spcAft>
              <a:buClr>
                <a:schemeClr val="dk1"/>
              </a:buClr>
              <a:buSzPct val="138461"/>
              <a:buFont typeface="Arial"/>
              <a:buChar char="•"/>
            </a:pPr>
            <a:r>
              <a:rPr lang="en-US" sz="1300"/>
              <a:t>This is the Initial Deployment of the Flood Early Warning System (FEWS)</a:t>
            </a:r>
            <a:endParaRPr sz="1300"/>
          </a:p>
          <a:p>
            <a:pPr indent="-220070" lvl="0" marL="457200" rtl="0" algn="l">
              <a:lnSpc>
                <a:spcPct val="90000"/>
              </a:lnSpc>
              <a:spcBef>
                <a:spcPts val="600"/>
              </a:spcBef>
              <a:spcAft>
                <a:spcPts val="0"/>
              </a:spcAft>
              <a:buClr>
                <a:schemeClr val="dk1"/>
              </a:buClr>
              <a:buSzPct val="138461"/>
              <a:buFont typeface="Arial"/>
              <a:buChar char="•"/>
            </a:pPr>
            <a:r>
              <a:rPr lang="en-US" sz="1300"/>
              <a:t>TNTECH Computer Science with the guidance and support of Civil Engineering Department.</a:t>
            </a:r>
            <a:endParaRPr sz="1300"/>
          </a:p>
          <a:p>
            <a:pPr indent="-220070" lvl="0" marL="457200" rtl="0" algn="l">
              <a:lnSpc>
                <a:spcPct val="90000"/>
              </a:lnSpc>
              <a:spcBef>
                <a:spcPts val="600"/>
              </a:spcBef>
              <a:spcAft>
                <a:spcPts val="600"/>
              </a:spcAft>
              <a:buClr>
                <a:schemeClr val="dk1"/>
              </a:buClr>
              <a:buSzPct val="138461"/>
              <a:buFont typeface="Arial"/>
              <a:buChar char="•"/>
            </a:pPr>
            <a:r>
              <a:rPr lang="en-US" sz="1300"/>
              <a:t>FEWS is based on a RPI 4 system with low cost making this a cost effective and worthwhile solution.</a:t>
            </a:r>
            <a:endParaRPr sz="1300"/>
          </a:p>
        </p:txBody>
      </p:sp>
      <p:pic>
        <p:nvPicPr>
          <p:cNvPr id="342" name="Google Shape;342;g20a008474cf_0_48"/>
          <p:cNvPicPr preferRelativeResize="0"/>
          <p:nvPr/>
        </p:nvPicPr>
        <p:blipFill rotWithShape="1">
          <a:blip r:embed="rId3">
            <a:alphaModFix/>
          </a:blip>
          <a:srcRect b="0" l="6138" r="19989" t="0"/>
          <a:stretch/>
        </p:blipFill>
        <p:spPr>
          <a:xfrm>
            <a:off x="418338" y="1954846"/>
            <a:ext cx="2688335" cy="2729484"/>
          </a:xfrm>
          <a:prstGeom prst="rect">
            <a:avLst/>
          </a:prstGeom>
          <a:noFill/>
          <a:ln>
            <a:noFill/>
          </a:ln>
        </p:spPr>
      </p:pic>
      <p:pic>
        <p:nvPicPr>
          <p:cNvPr id="343" name="Google Shape;343;g20a008474cf_0_48"/>
          <p:cNvPicPr preferRelativeResize="0"/>
          <p:nvPr/>
        </p:nvPicPr>
        <p:blipFill rotWithShape="1">
          <a:blip r:embed="rId4">
            <a:alphaModFix/>
          </a:blip>
          <a:srcRect b="20810" l="0" r="0" t="3038"/>
          <a:stretch/>
        </p:blipFill>
        <p:spPr>
          <a:xfrm>
            <a:off x="3260699" y="1954846"/>
            <a:ext cx="2688336" cy="2729485"/>
          </a:xfrm>
          <a:prstGeom prst="rect">
            <a:avLst/>
          </a:prstGeom>
          <a:noFill/>
          <a:ln>
            <a:noFill/>
          </a:ln>
        </p:spPr>
      </p:pic>
      <p:pic>
        <p:nvPicPr>
          <p:cNvPr id="344" name="Google Shape;344;g20a008474cf_0_48"/>
          <p:cNvPicPr preferRelativeResize="0"/>
          <p:nvPr/>
        </p:nvPicPr>
        <p:blipFill rotWithShape="1">
          <a:blip r:embed="rId5">
            <a:alphaModFix/>
          </a:blip>
          <a:srcRect b="0" l="21917" r="4210" t="0"/>
          <a:stretch/>
        </p:blipFill>
        <p:spPr>
          <a:xfrm>
            <a:off x="6103061" y="1954846"/>
            <a:ext cx="2688338" cy="2729484"/>
          </a:xfrm>
          <a:prstGeom prst="rect">
            <a:avLst/>
          </a:prstGeom>
          <a:noFill/>
          <a:ln>
            <a:noFill/>
          </a:ln>
        </p:spPr>
      </p:pic>
      <p:sp>
        <p:nvSpPr>
          <p:cNvPr id="345" name="Google Shape;345;g20a008474cf_0_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sp>
        <p:nvSpPr>
          <p:cNvPr id="350" name="Google Shape;350;g20a008474cf_0_69"/>
          <p:cNvSpPr/>
          <p:nvPr/>
        </p:nvSpPr>
        <p:spPr>
          <a:xfrm>
            <a:off x="0" y="0"/>
            <a:ext cx="91416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1" name="Google Shape;351;g20a008474cf_0_69"/>
          <p:cNvSpPr txBox="1"/>
          <p:nvPr>
            <p:ph type="title"/>
          </p:nvPr>
        </p:nvSpPr>
        <p:spPr>
          <a:xfrm>
            <a:off x="628650" y="273843"/>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4100">
                <a:solidFill>
                  <a:schemeClr val="dk1"/>
                </a:solidFill>
                <a:latin typeface="Calibri"/>
                <a:ea typeface="Calibri"/>
                <a:cs typeface="Calibri"/>
                <a:sym typeface="Calibri"/>
              </a:rPr>
              <a:t>What did we learn? </a:t>
            </a:r>
            <a:endParaRPr/>
          </a:p>
        </p:txBody>
      </p:sp>
      <p:sp>
        <p:nvSpPr>
          <p:cNvPr id="352" name="Google Shape;352;g20a008474cf_0_69"/>
          <p:cNvSpPr/>
          <p:nvPr/>
        </p:nvSpPr>
        <p:spPr>
          <a:xfrm>
            <a:off x="501777" y="1258029"/>
            <a:ext cx="8140446" cy="13716"/>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53" name="Google Shape;353;g20a008474cf_0_69"/>
          <p:cNvSpPr txBox="1"/>
          <p:nvPr>
            <p:ph idx="1" type="body"/>
          </p:nvPr>
        </p:nvSpPr>
        <p:spPr>
          <a:xfrm>
            <a:off x="628650" y="1447038"/>
            <a:ext cx="7886700" cy="3189000"/>
          </a:xfrm>
          <a:prstGeom prst="rect">
            <a:avLst/>
          </a:prstGeom>
          <a:noFill/>
          <a:ln>
            <a:noFill/>
          </a:ln>
        </p:spPr>
        <p:txBody>
          <a:bodyPr anchorCtr="0" anchor="t" bIns="45700" lIns="91425" spcFirstLastPara="1" rIns="91425" wrap="square" tIns="45700">
            <a:normAutofit/>
          </a:bodyPr>
          <a:lstStyle/>
          <a:p>
            <a:pPr indent="-114300" lvl="0" marL="0" rtl="0" algn="l">
              <a:lnSpc>
                <a:spcPct val="90000"/>
              </a:lnSpc>
              <a:spcBef>
                <a:spcPts val="0"/>
              </a:spcBef>
              <a:spcAft>
                <a:spcPts val="0"/>
              </a:spcAft>
              <a:buClr>
                <a:schemeClr val="dk1"/>
              </a:buClr>
              <a:buSzPts val="1800"/>
              <a:buFont typeface="Arial"/>
              <a:buChar char="•"/>
            </a:pPr>
            <a:r>
              <a:rPr lang="en-US" sz="1300"/>
              <a:t>Learned that working with RPI in remote locations can cause tremendous level of intricate problems.</a:t>
            </a:r>
            <a:endParaRPr sz="1300"/>
          </a:p>
          <a:p>
            <a:pPr indent="-114300" lvl="0" marL="0" rtl="0" algn="l">
              <a:lnSpc>
                <a:spcPct val="90000"/>
              </a:lnSpc>
              <a:spcBef>
                <a:spcPts val="1200"/>
              </a:spcBef>
              <a:spcAft>
                <a:spcPts val="0"/>
              </a:spcAft>
              <a:buClr>
                <a:schemeClr val="dk1"/>
              </a:buClr>
              <a:buSzPts val="1800"/>
              <a:buFont typeface="Arial"/>
              <a:buChar char="•"/>
            </a:pPr>
            <a:r>
              <a:rPr lang="en-US" sz="1300"/>
              <a:t>We use a 3.7V battery to charge and power the device.  We have learned that while charging, the device has sufficient voltage, but shows unpredictable behavior that must be addressed.</a:t>
            </a:r>
            <a:endParaRPr sz="1300"/>
          </a:p>
          <a:p>
            <a:pPr indent="-114300" lvl="0" marL="0" rtl="0" algn="l">
              <a:lnSpc>
                <a:spcPct val="90000"/>
              </a:lnSpc>
              <a:spcBef>
                <a:spcPts val="1200"/>
              </a:spcBef>
              <a:spcAft>
                <a:spcPts val="0"/>
              </a:spcAft>
              <a:buClr>
                <a:schemeClr val="dk1"/>
              </a:buClr>
              <a:buSzPts val="1800"/>
              <a:buFont typeface="Arial"/>
              <a:buChar char="•"/>
            </a:pPr>
            <a:r>
              <a:rPr lang="en-US" sz="1300"/>
              <a:t>The software for the charge controller is very convenient, but is complex as it interfaces with the I2C and Serial ports on RPI.  Keep accurate clock, monitor voltage problems</a:t>
            </a:r>
            <a:endParaRPr/>
          </a:p>
          <a:p>
            <a:pPr indent="-114300" lvl="0" marL="0" rtl="0" algn="l">
              <a:lnSpc>
                <a:spcPct val="90000"/>
              </a:lnSpc>
              <a:spcBef>
                <a:spcPts val="1200"/>
              </a:spcBef>
              <a:spcAft>
                <a:spcPts val="0"/>
              </a:spcAft>
              <a:buClr>
                <a:schemeClr val="dk1"/>
              </a:buClr>
              <a:buSzPts val="1800"/>
              <a:buFont typeface="Arial"/>
              <a:buChar char="•"/>
            </a:pPr>
            <a:r>
              <a:rPr lang="en-US" sz="1300"/>
              <a:t>What charge level should RPI wake up at as this is an option that disturbs schedule. </a:t>
            </a:r>
            <a:endParaRPr sz="1300"/>
          </a:p>
          <a:p>
            <a:pPr indent="-114300" lvl="0" marL="0" rtl="0" algn="l">
              <a:lnSpc>
                <a:spcPct val="90000"/>
              </a:lnSpc>
              <a:spcBef>
                <a:spcPts val="1200"/>
              </a:spcBef>
              <a:spcAft>
                <a:spcPts val="0"/>
              </a:spcAft>
              <a:buClr>
                <a:schemeClr val="dk1"/>
              </a:buClr>
              <a:buSzPts val="1800"/>
              <a:buFont typeface="Arial"/>
              <a:buChar char="•"/>
            </a:pPr>
            <a:r>
              <a:rPr lang="en-US" sz="1300"/>
              <a:t>Do we turn off charging to save battery? May not always work.</a:t>
            </a:r>
            <a:endParaRPr sz="1300"/>
          </a:p>
          <a:p>
            <a:pPr indent="-114300" lvl="0" marL="0" rtl="0" algn="l">
              <a:lnSpc>
                <a:spcPct val="90000"/>
              </a:lnSpc>
              <a:spcBef>
                <a:spcPts val="1200"/>
              </a:spcBef>
              <a:spcAft>
                <a:spcPts val="1200"/>
              </a:spcAft>
              <a:buClr>
                <a:schemeClr val="dk1"/>
              </a:buClr>
              <a:buSzPts val="1800"/>
              <a:buChar char="•"/>
            </a:pPr>
            <a:r>
              <a:rPr lang="en-US" sz="1300"/>
              <a:t>Cellular hat programming can be tricky. The device can connect to the Internet and disconnect even before the bootup completes.  </a:t>
            </a:r>
            <a:endParaRPr sz="1300"/>
          </a:p>
        </p:txBody>
      </p:sp>
      <p:sp>
        <p:nvSpPr>
          <p:cNvPr id="354" name="Google Shape;354;g20a008474cf_0_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20a008474cf_0_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SzPct val="70707"/>
              <a:buNone/>
            </a:pPr>
            <a:r>
              <a:rPr lang="en-US"/>
              <a:t>Show sample data/images from the Google Drive</a:t>
            </a:r>
            <a:endParaRPr/>
          </a:p>
        </p:txBody>
      </p:sp>
      <p:sp>
        <p:nvSpPr>
          <p:cNvPr id="360" name="Google Shape;360;g20a008474cf_0_76"/>
          <p:cNvSpPr txBox="1"/>
          <p:nvPr>
            <p:ph idx="1" type="body"/>
          </p:nvPr>
        </p:nvSpPr>
        <p:spPr>
          <a:xfrm>
            <a:off x="628650" y="1447038"/>
            <a:ext cx="7886700" cy="3189000"/>
          </a:xfrm>
          <a:prstGeom prst="rect">
            <a:avLst/>
          </a:prstGeom>
          <a:noFill/>
          <a:ln>
            <a:noFill/>
          </a:ln>
        </p:spPr>
        <p:txBody>
          <a:bodyPr anchorCtr="0" anchor="t" bIns="45700" lIns="91425" spcFirstLastPara="1" rIns="91425" wrap="square" tIns="45700">
            <a:normAutofit/>
          </a:bodyPr>
          <a:lstStyle/>
          <a:p>
            <a:pPr indent="-114300" lvl="0" marL="0" rtl="0" algn="l">
              <a:lnSpc>
                <a:spcPct val="90000"/>
              </a:lnSpc>
              <a:spcBef>
                <a:spcPts val="0"/>
              </a:spcBef>
              <a:spcAft>
                <a:spcPts val="0"/>
              </a:spcAft>
              <a:buClr>
                <a:schemeClr val="dk1"/>
              </a:buClr>
              <a:buSzPts val="1800"/>
              <a:buFont typeface="Arial"/>
              <a:buChar char="•"/>
            </a:pPr>
            <a:r>
              <a:rPr lang="en-US" sz="1300"/>
              <a:t>We learned that working with RPI in remote locations can cause </a:t>
            </a:r>
            <a:r>
              <a:rPr lang="en-US" sz="1300">
                <a:extLst>
                  <a:ext uri="http://customooxmlschemas.google.com/">
                    <go:slidesCustomData xmlns:go="http://customooxmlschemas.google.com/" textRoundtripDataId="4"/>
                  </a:ext>
                </a:extLst>
              </a:rPr>
              <a:t>tremendous level of intricate problems</a:t>
            </a:r>
            <a:r>
              <a:rPr lang="en-US" sz="1300"/>
              <a:t>.</a:t>
            </a:r>
            <a:endParaRPr sz="1300"/>
          </a:p>
          <a:p>
            <a:pPr indent="-114300" lvl="0" marL="0" rtl="0" algn="l">
              <a:lnSpc>
                <a:spcPct val="90000"/>
              </a:lnSpc>
              <a:spcBef>
                <a:spcPts val="1200"/>
              </a:spcBef>
              <a:spcAft>
                <a:spcPts val="0"/>
              </a:spcAft>
              <a:buClr>
                <a:schemeClr val="dk1"/>
              </a:buClr>
              <a:buSzPts val="1800"/>
              <a:buFont typeface="Arial"/>
              <a:buChar char="•"/>
            </a:pPr>
            <a:r>
              <a:rPr lang="en-US" sz="1300"/>
              <a:t>We use a 3.7V battery to charge and power the device.  We have learned that while charging, the device has sufficient voltage, but shows unpredictable behavior that must be addressed.</a:t>
            </a:r>
            <a:endParaRPr sz="1300"/>
          </a:p>
          <a:p>
            <a:pPr indent="-114300" lvl="0" marL="0" rtl="0" algn="l">
              <a:lnSpc>
                <a:spcPct val="90000"/>
              </a:lnSpc>
              <a:spcBef>
                <a:spcPts val="1200"/>
              </a:spcBef>
              <a:spcAft>
                <a:spcPts val="0"/>
              </a:spcAft>
              <a:buClr>
                <a:schemeClr val="dk1"/>
              </a:buClr>
              <a:buSzPts val="1800"/>
              <a:buFont typeface="Arial"/>
              <a:buChar char="•"/>
            </a:pPr>
            <a:r>
              <a:rPr lang="en-US" sz="1300"/>
              <a:t>The software for the charge controller is very convenient, but is complex as it interfaces with the I2C and Serial ports on RPI.  Keep accurate clock, monitor voltage problems</a:t>
            </a:r>
            <a:endParaRPr/>
          </a:p>
          <a:p>
            <a:pPr indent="-114300" lvl="0" marL="0" rtl="0" algn="l">
              <a:lnSpc>
                <a:spcPct val="90000"/>
              </a:lnSpc>
              <a:spcBef>
                <a:spcPts val="1200"/>
              </a:spcBef>
              <a:spcAft>
                <a:spcPts val="0"/>
              </a:spcAft>
              <a:buClr>
                <a:schemeClr val="dk1"/>
              </a:buClr>
              <a:buSzPts val="1800"/>
              <a:buFont typeface="Arial"/>
              <a:buChar char="•"/>
            </a:pPr>
            <a:r>
              <a:rPr lang="en-US" sz="1300"/>
              <a:t>What charge level should RPI wake up at as this is an option that disturbs schedule. </a:t>
            </a:r>
            <a:endParaRPr sz="1300"/>
          </a:p>
          <a:p>
            <a:pPr indent="-114300" lvl="0" marL="0" rtl="0" algn="l">
              <a:lnSpc>
                <a:spcPct val="90000"/>
              </a:lnSpc>
              <a:spcBef>
                <a:spcPts val="1200"/>
              </a:spcBef>
              <a:spcAft>
                <a:spcPts val="0"/>
              </a:spcAft>
              <a:buClr>
                <a:schemeClr val="dk1"/>
              </a:buClr>
              <a:buSzPts val="1800"/>
              <a:buFont typeface="Arial"/>
              <a:buChar char="•"/>
            </a:pPr>
            <a:r>
              <a:rPr lang="en-US" sz="1300"/>
              <a:t> Do you turn off charging ?</a:t>
            </a:r>
            <a:endParaRPr sz="1300"/>
          </a:p>
          <a:p>
            <a:pPr indent="-114300" lvl="0" marL="0" rtl="0" algn="l">
              <a:lnSpc>
                <a:spcPct val="90000"/>
              </a:lnSpc>
              <a:spcBef>
                <a:spcPts val="1200"/>
              </a:spcBef>
              <a:spcAft>
                <a:spcPts val="1200"/>
              </a:spcAft>
              <a:buClr>
                <a:schemeClr val="dk1"/>
              </a:buClr>
              <a:buSzPts val="1800"/>
              <a:buChar char="•"/>
            </a:pPr>
            <a:r>
              <a:rPr lang="en-US" sz="1300">
                <a:extLst>
                  <a:ext uri="http://customooxmlschemas.google.com/">
                    <go:slidesCustomData xmlns:go="http://customooxmlschemas.google.com/" textRoundtripDataId="5"/>
                  </a:ext>
                </a:extLst>
              </a:rPr>
              <a:t>Cellular hat programming hurdle. </a:t>
            </a:r>
            <a:r>
              <a:rPr lang="en-US" sz="1300"/>
              <a:t> The device can connect to the internet and disconnect before the bootup completes.  </a:t>
            </a:r>
            <a:endParaRPr sz="1300"/>
          </a:p>
        </p:txBody>
      </p:sp>
      <p:sp>
        <p:nvSpPr>
          <p:cNvPr id="361" name="Google Shape;361;g20a008474cf_0_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23cb6f68308_1_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111"/>
              <a:buFont typeface="Calibri"/>
              <a:buNone/>
            </a:pPr>
            <a:r>
              <a:rPr lang="en-US" sz="3200"/>
              <a:t>Problem Statement</a:t>
            </a:r>
            <a:endParaRPr sz="3200"/>
          </a:p>
          <a:p>
            <a:pPr indent="0" lvl="0" marL="0" rtl="0" algn="l">
              <a:lnSpc>
                <a:spcPct val="90000"/>
              </a:lnSpc>
              <a:spcBef>
                <a:spcPts val="0"/>
              </a:spcBef>
              <a:spcAft>
                <a:spcPts val="0"/>
              </a:spcAft>
              <a:buClr>
                <a:schemeClr val="dk1"/>
              </a:buClr>
              <a:buSzPts val="3111"/>
              <a:buFont typeface="Calibri"/>
              <a:buNone/>
            </a:pPr>
            <a:r>
              <a:t/>
            </a:r>
            <a:endParaRPr/>
          </a:p>
        </p:txBody>
      </p:sp>
      <p:sp>
        <p:nvSpPr>
          <p:cNvPr id="108" name="Google Shape;108;g23cb6f68308_1_1"/>
          <p:cNvSpPr txBox="1"/>
          <p:nvPr>
            <p:ph idx="1" type="body"/>
          </p:nvPr>
        </p:nvSpPr>
        <p:spPr>
          <a:xfrm>
            <a:off x="182300" y="1501125"/>
            <a:ext cx="8649900" cy="3416400"/>
          </a:xfrm>
          <a:prstGeom prst="rect">
            <a:avLst/>
          </a:prstGeom>
          <a:noFill/>
          <a:ln>
            <a:noFill/>
          </a:ln>
        </p:spPr>
        <p:txBody>
          <a:bodyPr anchorCtr="0" anchor="t" bIns="91425" lIns="91425" spcFirstLastPara="1" rIns="91425" wrap="square" tIns="91425">
            <a:normAutofit/>
          </a:bodyPr>
          <a:lstStyle/>
          <a:p>
            <a:pPr indent="-368300" lvl="0" marL="457200" rtl="0" algn="l">
              <a:lnSpc>
                <a:spcPct val="115000"/>
              </a:lnSpc>
              <a:spcBef>
                <a:spcPts val="1200"/>
              </a:spcBef>
              <a:spcAft>
                <a:spcPts val="0"/>
              </a:spcAft>
              <a:buSzPts val="2200"/>
              <a:buChar char="●"/>
            </a:pPr>
            <a:r>
              <a:rPr lang="en-US" sz="2200">
                <a:highlight>
                  <a:srgbClr val="FFFFFF"/>
                </a:highlight>
              </a:rPr>
              <a:t>Creating a low-cost solution to detect changes in water level and predict flood, using Raspberry PI and a Camera module</a:t>
            </a:r>
            <a:endParaRPr sz="2200">
              <a:highlight>
                <a:srgbClr val="FF0000"/>
              </a:highlight>
            </a:endParaRPr>
          </a:p>
          <a:p>
            <a:pPr indent="0" lvl="0" marL="457200" rtl="0" algn="l">
              <a:lnSpc>
                <a:spcPct val="90000"/>
              </a:lnSpc>
              <a:spcBef>
                <a:spcPts val="1200"/>
              </a:spcBef>
              <a:spcAft>
                <a:spcPts val="0"/>
              </a:spcAft>
              <a:buSzPts val="1800"/>
              <a:buNone/>
            </a:pPr>
            <a:r>
              <a:t/>
            </a:r>
            <a:endParaRPr sz="1800"/>
          </a:p>
        </p:txBody>
      </p:sp>
      <p:sp>
        <p:nvSpPr>
          <p:cNvPr id="109" name="Google Shape;109;g23cb6f68308_1_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70707"/>
              <a:buFont typeface="Calibri"/>
              <a:buNone/>
            </a:pPr>
            <a:r>
              <a:rPr lang="en-US"/>
              <a:t>Ecology Standpoint</a:t>
            </a:r>
            <a:endParaRPr/>
          </a:p>
          <a:p>
            <a:pPr indent="0" lvl="0" marL="0" rtl="0" algn="l">
              <a:lnSpc>
                <a:spcPct val="90000"/>
              </a:lnSpc>
              <a:spcBef>
                <a:spcPts val="0"/>
              </a:spcBef>
              <a:spcAft>
                <a:spcPts val="0"/>
              </a:spcAft>
              <a:buClr>
                <a:schemeClr val="dk1"/>
              </a:buClr>
              <a:buSzPct val="70707"/>
              <a:buFont typeface="Calibri"/>
              <a:buNone/>
            </a:pPr>
            <a:r>
              <a:t/>
            </a:r>
            <a:endParaRPr/>
          </a:p>
        </p:txBody>
      </p:sp>
      <p:sp>
        <p:nvSpPr>
          <p:cNvPr id="367" name="Google Shape;367;p2"/>
          <p:cNvSpPr txBox="1"/>
          <p:nvPr>
            <p:ph idx="1" type="body"/>
          </p:nvPr>
        </p:nvSpPr>
        <p:spPr>
          <a:xfrm>
            <a:off x="182304" y="1120126"/>
            <a:ext cx="5222100" cy="3416400"/>
          </a:xfrm>
          <a:prstGeom prst="rect">
            <a:avLst/>
          </a:prstGeom>
          <a:noFill/>
          <a:ln>
            <a:noFill/>
          </a:ln>
        </p:spPr>
        <p:txBody>
          <a:bodyPr anchorCtr="0" anchor="t" bIns="91425" lIns="91425" spcFirstLastPara="1" rIns="91425" wrap="square" tIns="91425">
            <a:normAutofit/>
          </a:bodyPr>
          <a:lstStyle/>
          <a:p>
            <a:pPr indent="-228600" lvl="0" marL="457200" rtl="0" algn="l">
              <a:lnSpc>
                <a:spcPct val="90000"/>
              </a:lnSpc>
              <a:spcBef>
                <a:spcPts val="0"/>
              </a:spcBef>
              <a:spcAft>
                <a:spcPts val="0"/>
              </a:spcAft>
              <a:buClr>
                <a:schemeClr val="dk1"/>
              </a:buClr>
              <a:buSzPts val="1800"/>
              <a:buFont typeface="Arial"/>
              <a:buChar char="•"/>
            </a:pPr>
            <a:r>
              <a:rPr lang="en-US" sz="1800"/>
              <a:t>Floods are a source of concern because they cause loss of life and billions in damages.</a:t>
            </a:r>
            <a:endParaRPr/>
          </a:p>
          <a:p>
            <a:pPr indent="-228600" lvl="0" marL="457200" rtl="0" algn="l">
              <a:lnSpc>
                <a:spcPct val="90000"/>
              </a:lnSpc>
              <a:spcBef>
                <a:spcPts val="600"/>
              </a:spcBef>
              <a:spcAft>
                <a:spcPts val="0"/>
              </a:spcAft>
              <a:buClr>
                <a:schemeClr val="dk1"/>
              </a:buClr>
              <a:buSzPts val="1800"/>
              <a:buFont typeface="Arial"/>
              <a:buChar char="•"/>
            </a:pPr>
            <a:r>
              <a:rPr lang="en-US" sz="1800"/>
              <a:t>It may be difficult to alert people because of unpredictability of such events. </a:t>
            </a:r>
            <a:endParaRPr/>
          </a:p>
          <a:p>
            <a:pPr indent="-228600" lvl="0" marL="457200" rtl="0" algn="l">
              <a:lnSpc>
                <a:spcPct val="90000"/>
              </a:lnSpc>
              <a:spcBef>
                <a:spcPts val="600"/>
              </a:spcBef>
              <a:spcAft>
                <a:spcPts val="0"/>
              </a:spcAft>
              <a:buClr>
                <a:schemeClr val="dk1"/>
              </a:buClr>
              <a:buSzPts val="1800"/>
              <a:buFont typeface="Arial"/>
              <a:buChar char="•"/>
            </a:pPr>
            <a:r>
              <a:rPr lang="en-US" sz="1800"/>
              <a:t>Also in times of flood human components might be compromised such as Internet, lights and power.</a:t>
            </a:r>
            <a:endParaRPr/>
          </a:p>
          <a:p>
            <a:pPr indent="-228600" lvl="0" marL="457200" rtl="0" algn="l">
              <a:lnSpc>
                <a:spcPct val="90000"/>
              </a:lnSpc>
              <a:spcBef>
                <a:spcPts val="600"/>
              </a:spcBef>
              <a:spcAft>
                <a:spcPts val="0"/>
              </a:spcAft>
              <a:buClr>
                <a:schemeClr val="dk1"/>
              </a:buClr>
              <a:buSzPts val="1800"/>
              <a:buFont typeface="Arial"/>
              <a:buChar char="•"/>
            </a:pPr>
            <a:r>
              <a:rPr lang="en-US" sz="1800"/>
              <a:t>Autonomous detection might help but commercial sensors are very expensive.</a:t>
            </a:r>
            <a:endParaRPr/>
          </a:p>
          <a:p>
            <a:pPr indent="-228600" lvl="1" marL="914400" rtl="0" algn="l">
              <a:lnSpc>
                <a:spcPct val="90000"/>
              </a:lnSpc>
              <a:spcBef>
                <a:spcPts val="600"/>
              </a:spcBef>
              <a:spcAft>
                <a:spcPts val="0"/>
              </a:spcAft>
              <a:buClr>
                <a:schemeClr val="dk1"/>
              </a:buClr>
              <a:buSzPts val="1400"/>
              <a:buFont typeface="Arial"/>
              <a:buChar char="•"/>
            </a:pPr>
            <a:r>
              <a:rPr lang="en-US" sz="1800"/>
              <a:t>Many cities and rural communities cannot afford them.</a:t>
            </a:r>
            <a:endParaRPr/>
          </a:p>
          <a:p>
            <a:pPr indent="-228600" lvl="0" marL="457200" rtl="0" algn="l">
              <a:lnSpc>
                <a:spcPct val="90000"/>
              </a:lnSpc>
              <a:spcBef>
                <a:spcPts val="600"/>
              </a:spcBef>
              <a:spcAft>
                <a:spcPts val="0"/>
              </a:spcAft>
              <a:buClr>
                <a:schemeClr val="dk1"/>
              </a:buClr>
              <a:buSzPts val="1800"/>
              <a:buNone/>
            </a:pPr>
            <a:r>
              <a:t/>
            </a:r>
            <a:endParaRPr/>
          </a:p>
        </p:txBody>
      </p:sp>
      <p:pic>
        <p:nvPicPr>
          <p:cNvPr descr="Map&#10;&#10;Description automatically generated" id="368" name="Google Shape;368;p2"/>
          <p:cNvPicPr preferRelativeResize="0"/>
          <p:nvPr/>
        </p:nvPicPr>
        <p:blipFill rotWithShape="1">
          <a:blip r:embed="rId3">
            <a:alphaModFix/>
          </a:blip>
          <a:srcRect b="0" l="0" r="0" t="0"/>
          <a:stretch/>
        </p:blipFill>
        <p:spPr>
          <a:xfrm>
            <a:off x="5173758" y="197882"/>
            <a:ext cx="3856187" cy="2665382"/>
          </a:xfrm>
          <a:prstGeom prst="rect">
            <a:avLst/>
          </a:prstGeom>
          <a:noFill/>
          <a:ln>
            <a:noFill/>
          </a:ln>
        </p:spPr>
      </p:pic>
      <p:sp>
        <p:nvSpPr>
          <p:cNvPr id="369" name="Google Shape;369;p2"/>
          <p:cNvSpPr txBox="1"/>
          <p:nvPr/>
        </p:nvSpPr>
        <p:spPr>
          <a:xfrm>
            <a:off x="5749290" y="2971800"/>
            <a:ext cx="313182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Flood Hazard Mapping (MDPI)</a:t>
            </a:r>
            <a:endParaRPr b="0" i="0" sz="1400" u="none" cap="none" strike="noStrike">
              <a:solidFill>
                <a:srgbClr val="000000"/>
              </a:solidFill>
              <a:latin typeface="Arial"/>
              <a:ea typeface="Arial"/>
              <a:cs typeface="Arial"/>
              <a:sym typeface="Arial"/>
            </a:endParaRPr>
          </a:p>
        </p:txBody>
      </p:sp>
      <p:sp>
        <p:nvSpPr>
          <p:cNvPr id="370" name="Google Shape;37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4" name="Shape 374"/>
        <p:cNvGrpSpPr/>
        <p:nvPr/>
      </p:nvGrpSpPr>
      <p:grpSpPr>
        <a:xfrm>
          <a:off x="0" y="0"/>
          <a:ext cx="0" cy="0"/>
          <a:chOff x="0" y="0"/>
          <a:chExt cx="0" cy="0"/>
        </a:xfrm>
      </p:grpSpPr>
      <p:sp>
        <p:nvSpPr>
          <p:cNvPr id="375" name="Google Shape;375;p3"/>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6" name="Google Shape;376;p3"/>
          <p:cNvSpPr/>
          <p:nvPr/>
        </p:nvSpPr>
        <p:spPr>
          <a:xfrm>
            <a:off x="0" y="0"/>
            <a:ext cx="6086475" cy="5143500"/>
          </a:xfrm>
          <a:prstGeom prst="rect">
            <a:avLst/>
          </a:prstGeom>
          <a:solidFill>
            <a:srgbClr val="FBE4D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7" name="Google Shape;377;p3"/>
          <p:cNvSpPr/>
          <p:nvPr/>
        </p:nvSpPr>
        <p:spPr>
          <a:xfrm>
            <a:off x="514349" y="514350"/>
            <a:ext cx="5057215" cy="4114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8" name="Google Shape;378;p3"/>
          <p:cNvSpPr txBox="1"/>
          <p:nvPr>
            <p:ph type="title"/>
          </p:nvPr>
        </p:nvSpPr>
        <p:spPr>
          <a:xfrm>
            <a:off x="1001849" y="697761"/>
            <a:ext cx="4095900" cy="10101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595959"/>
              </a:buClr>
              <a:buSzPts val="2800"/>
              <a:buFont typeface="Calibri"/>
              <a:buNone/>
            </a:pPr>
            <a:r>
              <a:rPr lang="en-US" sz="2400">
                <a:solidFill>
                  <a:srgbClr val="595959"/>
                </a:solidFill>
                <a:latin typeface="Calibri"/>
                <a:ea typeface="Calibri"/>
                <a:cs typeface="Calibri"/>
                <a:sym typeface="Calibri"/>
              </a:rPr>
              <a:t>Water level Control Overview</a:t>
            </a:r>
            <a:endParaRPr/>
          </a:p>
        </p:txBody>
      </p:sp>
      <p:sp>
        <p:nvSpPr>
          <p:cNvPr id="379" name="Google Shape;379;p3"/>
          <p:cNvSpPr txBox="1"/>
          <p:nvPr>
            <p:ph idx="1" type="body"/>
          </p:nvPr>
        </p:nvSpPr>
        <p:spPr>
          <a:xfrm>
            <a:off x="1001849" y="1669838"/>
            <a:ext cx="4095900" cy="24852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0"/>
              </a:spcBef>
              <a:spcAft>
                <a:spcPts val="0"/>
              </a:spcAft>
              <a:buClr>
                <a:srgbClr val="595959"/>
              </a:buClr>
              <a:buSzPts val="1800"/>
              <a:buFont typeface="Arial"/>
              <a:buChar char="•"/>
            </a:pPr>
            <a:r>
              <a:rPr lang="en-US" sz="1400">
                <a:solidFill>
                  <a:srgbClr val="595959"/>
                </a:solidFill>
              </a:rPr>
              <a:t>Water levels are measured in projects and kept in accurate records.</a:t>
            </a:r>
            <a:endParaRPr sz="1400">
              <a:solidFill>
                <a:srgbClr val="595959"/>
              </a:solidFill>
            </a:endParaRPr>
          </a:p>
          <a:p>
            <a:pPr indent="-228600" lvl="0" marL="457200" rtl="0" algn="l">
              <a:lnSpc>
                <a:spcPct val="90000"/>
              </a:lnSpc>
              <a:spcBef>
                <a:spcPts val="0"/>
              </a:spcBef>
              <a:spcAft>
                <a:spcPts val="0"/>
              </a:spcAft>
              <a:buClr>
                <a:srgbClr val="595959"/>
              </a:buClr>
              <a:buSzPts val="1800"/>
              <a:buFont typeface="Arial"/>
              <a:buChar char="•"/>
            </a:pPr>
            <a:r>
              <a:rPr lang="en-US" sz="1400">
                <a:solidFill>
                  <a:srgbClr val="595959"/>
                </a:solidFill>
              </a:rPr>
              <a:t>Water levels can determine volume, trends, and in our case the occurrence of floods.</a:t>
            </a:r>
            <a:endParaRPr sz="1400">
              <a:solidFill>
                <a:srgbClr val="595959"/>
              </a:solidFill>
            </a:endParaRPr>
          </a:p>
          <a:p>
            <a:pPr indent="-228600" lvl="0" marL="457200" rtl="0" algn="l">
              <a:lnSpc>
                <a:spcPct val="90000"/>
              </a:lnSpc>
              <a:spcBef>
                <a:spcPts val="0"/>
              </a:spcBef>
              <a:spcAft>
                <a:spcPts val="0"/>
              </a:spcAft>
              <a:buClr>
                <a:srgbClr val="595959"/>
              </a:buClr>
              <a:buSzPts val="1800"/>
              <a:buFont typeface="Arial"/>
              <a:buChar char="•"/>
            </a:pPr>
            <a:r>
              <a:rPr lang="en-US" sz="1400">
                <a:solidFill>
                  <a:srgbClr val="595959"/>
                </a:solidFill>
              </a:rPr>
              <a:t>Lots of variations to monitoring flood.</a:t>
            </a:r>
            <a:endParaRPr sz="1400">
              <a:solidFill>
                <a:srgbClr val="595959"/>
              </a:solidFill>
            </a:endParaRPr>
          </a:p>
          <a:p>
            <a:pPr indent="-228600" lvl="0" marL="457200" rtl="0" algn="l">
              <a:lnSpc>
                <a:spcPct val="90000"/>
              </a:lnSpc>
              <a:spcBef>
                <a:spcPts val="0"/>
              </a:spcBef>
              <a:spcAft>
                <a:spcPts val="0"/>
              </a:spcAft>
              <a:buClr>
                <a:srgbClr val="595959"/>
              </a:buClr>
              <a:buSzPts val="1800"/>
              <a:buFont typeface="Arial"/>
              <a:buChar char="•"/>
            </a:pPr>
            <a:r>
              <a:rPr lang="en-US" sz="1400">
                <a:solidFill>
                  <a:srgbClr val="595959"/>
                </a:solidFill>
              </a:rPr>
              <a:t>Promising approach</a:t>
            </a:r>
            <a:endParaRPr sz="1400">
              <a:solidFill>
                <a:srgbClr val="595959"/>
              </a:solidFill>
            </a:endParaRPr>
          </a:p>
          <a:p>
            <a:pPr indent="-228600" lvl="0" marL="457200" rtl="0" algn="l">
              <a:lnSpc>
                <a:spcPct val="90000"/>
              </a:lnSpc>
              <a:spcBef>
                <a:spcPts val="0"/>
              </a:spcBef>
              <a:spcAft>
                <a:spcPts val="0"/>
              </a:spcAft>
              <a:buClr>
                <a:srgbClr val="595959"/>
              </a:buClr>
              <a:buSzPts val="1800"/>
              <a:buFont typeface="Arial"/>
              <a:buChar char="•"/>
            </a:pPr>
            <a:r>
              <a:rPr lang="en-US" sz="1400">
                <a:solidFill>
                  <a:srgbClr val="595959"/>
                </a:solidFill>
              </a:rPr>
              <a:t>Agriculture, water management, safety, engineering/construction of waterways and ecological study </a:t>
            </a:r>
            <a:endParaRPr sz="1400">
              <a:solidFill>
                <a:srgbClr val="595959"/>
              </a:solidFill>
            </a:endParaRPr>
          </a:p>
          <a:p>
            <a:pPr indent="-228600" lvl="0" marL="457200" rtl="0" algn="l">
              <a:lnSpc>
                <a:spcPct val="90000"/>
              </a:lnSpc>
              <a:spcBef>
                <a:spcPts val="0"/>
              </a:spcBef>
              <a:spcAft>
                <a:spcPts val="0"/>
              </a:spcAft>
              <a:buClr>
                <a:srgbClr val="595959"/>
              </a:buClr>
              <a:buSzPts val="1800"/>
              <a:buFont typeface="Arial"/>
              <a:buChar char="•"/>
            </a:pPr>
            <a:r>
              <a:rPr lang="en-US" sz="1400">
                <a:solidFill>
                  <a:srgbClr val="595959"/>
                </a:solidFill>
              </a:rPr>
              <a:t>Recreation in local areas</a:t>
            </a:r>
            <a:endParaRPr/>
          </a:p>
          <a:p>
            <a:pPr indent="114300" lvl="0" marL="0" rtl="0" algn="l">
              <a:lnSpc>
                <a:spcPct val="90000"/>
              </a:lnSpc>
              <a:spcBef>
                <a:spcPts val="1200"/>
              </a:spcBef>
              <a:spcAft>
                <a:spcPts val="1200"/>
              </a:spcAft>
              <a:buClr>
                <a:schemeClr val="dk1"/>
              </a:buClr>
              <a:buSzPts val="1800"/>
              <a:buFont typeface="Arial"/>
              <a:buNone/>
            </a:pPr>
            <a:r>
              <a:t/>
            </a:r>
            <a:endParaRPr sz="1400">
              <a:solidFill>
                <a:srgbClr val="595959"/>
              </a:solidFill>
            </a:endParaRPr>
          </a:p>
        </p:txBody>
      </p:sp>
      <p:pic>
        <p:nvPicPr>
          <p:cNvPr id="380" name="Google Shape;380;p3"/>
          <p:cNvPicPr preferRelativeResize="0"/>
          <p:nvPr/>
        </p:nvPicPr>
        <p:blipFill rotWithShape="1">
          <a:blip r:embed="rId3">
            <a:alphaModFix/>
          </a:blip>
          <a:srcRect b="4" l="5819" r="20209" t="0"/>
          <a:stretch/>
        </p:blipFill>
        <p:spPr>
          <a:xfrm>
            <a:off x="6584949" y="514348"/>
            <a:ext cx="2044701" cy="1816100"/>
          </a:xfrm>
          <a:prstGeom prst="rect">
            <a:avLst/>
          </a:prstGeom>
          <a:noFill/>
          <a:ln>
            <a:noFill/>
          </a:ln>
        </p:spPr>
      </p:pic>
      <p:pic>
        <p:nvPicPr>
          <p:cNvPr id="381" name="Google Shape;381;p3"/>
          <p:cNvPicPr preferRelativeResize="0"/>
          <p:nvPr/>
        </p:nvPicPr>
        <p:blipFill rotWithShape="1">
          <a:blip r:embed="rId4">
            <a:alphaModFix/>
          </a:blip>
          <a:srcRect b="3" l="17777" r="8922" t="0"/>
          <a:stretch/>
        </p:blipFill>
        <p:spPr>
          <a:xfrm>
            <a:off x="6584949" y="2813049"/>
            <a:ext cx="2044701" cy="1816100"/>
          </a:xfrm>
          <a:prstGeom prst="rect">
            <a:avLst/>
          </a:prstGeom>
          <a:noFill/>
          <a:ln>
            <a:noFill/>
          </a:ln>
        </p:spPr>
      </p:pic>
      <p:sp>
        <p:nvSpPr>
          <p:cNvPr id="382" name="Google Shape;382;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6" name="Shape 386"/>
        <p:cNvGrpSpPr/>
        <p:nvPr/>
      </p:nvGrpSpPr>
      <p:grpSpPr>
        <a:xfrm>
          <a:off x="0" y="0"/>
          <a:ext cx="0" cy="0"/>
          <a:chOff x="0" y="0"/>
          <a:chExt cx="0" cy="0"/>
        </a:xfrm>
      </p:grpSpPr>
      <p:sp>
        <p:nvSpPr>
          <p:cNvPr id="387" name="Google Shape;387;p4"/>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8" name="Google Shape;388;p4"/>
          <p:cNvSpPr/>
          <p:nvPr/>
        </p:nvSpPr>
        <p:spPr>
          <a:xfrm>
            <a:off x="415812" y="216262"/>
            <a:ext cx="8375585" cy="1566988"/>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9" name="Google Shape;389;p4"/>
          <p:cNvSpPr txBox="1"/>
          <p:nvPr>
            <p:ph type="title"/>
          </p:nvPr>
        </p:nvSpPr>
        <p:spPr>
          <a:xfrm>
            <a:off x="630936" y="382535"/>
            <a:ext cx="2475600" cy="1234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2100">
                <a:solidFill>
                  <a:schemeClr val="dk1"/>
                </a:solidFill>
                <a:latin typeface="Calibri"/>
                <a:ea typeface="Calibri"/>
                <a:cs typeface="Calibri"/>
                <a:sym typeface="Calibri"/>
              </a:rPr>
              <a:t>Presentation of FEWS</a:t>
            </a:r>
            <a:endParaRPr/>
          </a:p>
        </p:txBody>
      </p:sp>
      <p:sp>
        <p:nvSpPr>
          <p:cNvPr id="390" name="Google Shape;390;p4"/>
          <p:cNvSpPr/>
          <p:nvPr/>
        </p:nvSpPr>
        <p:spPr>
          <a:xfrm>
            <a:off x="367806" y="735723"/>
            <a:ext cx="96012" cy="5280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91" name="Google Shape;391;p4"/>
          <p:cNvSpPr/>
          <p:nvPr/>
        </p:nvSpPr>
        <p:spPr>
          <a:xfrm rot="5400000">
            <a:off x="2698623" y="992897"/>
            <a:ext cx="1097280" cy="13716"/>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92" name="Google Shape;392;p4"/>
          <p:cNvSpPr txBox="1"/>
          <p:nvPr>
            <p:ph idx="1" type="body"/>
          </p:nvPr>
        </p:nvSpPr>
        <p:spPr>
          <a:xfrm>
            <a:off x="3435858" y="382535"/>
            <a:ext cx="5143500" cy="1234500"/>
          </a:xfrm>
          <a:prstGeom prst="rect">
            <a:avLst/>
          </a:prstGeom>
          <a:noFill/>
          <a:ln>
            <a:noFill/>
          </a:ln>
        </p:spPr>
        <p:txBody>
          <a:bodyPr anchorCtr="0" anchor="ctr" bIns="45700" lIns="91425" spcFirstLastPara="1" rIns="91425" wrap="square" tIns="45700">
            <a:normAutofit lnSpcReduction="10000"/>
          </a:bodyPr>
          <a:lstStyle/>
          <a:p>
            <a:pPr indent="-228600" lvl="0" marL="457200" rtl="0" algn="l">
              <a:lnSpc>
                <a:spcPct val="90000"/>
              </a:lnSpc>
              <a:spcBef>
                <a:spcPts val="0"/>
              </a:spcBef>
              <a:spcAft>
                <a:spcPts val="0"/>
              </a:spcAft>
              <a:buClr>
                <a:schemeClr val="dk1"/>
              </a:buClr>
              <a:buSzPts val="1800"/>
              <a:buFont typeface="Arial"/>
              <a:buChar char="•"/>
            </a:pPr>
            <a:r>
              <a:rPr lang="en-US" sz="1300"/>
              <a:t>This is the Flood Early Warning System (FEWS)</a:t>
            </a:r>
            <a:endParaRPr sz="1300"/>
          </a:p>
          <a:p>
            <a:pPr indent="-228600" lvl="0" marL="457200" rtl="0" algn="l">
              <a:lnSpc>
                <a:spcPct val="90000"/>
              </a:lnSpc>
              <a:spcBef>
                <a:spcPts val="600"/>
              </a:spcBef>
              <a:spcAft>
                <a:spcPts val="0"/>
              </a:spcAft>
              <a:buClr>
                <a:schemeClr val="dk1"/>
              </a:buClr>
              <a:buSzPts val="1800"/>
              <a:buFont typeface="Arial"/>
              <a:buChar char="•"/>
            </a:pPr>
            <a:r>
              <a:rPr lang="en-US" sz="1300"/>
              <a:t>TNTECH Computer Science with the guidance and support of Civil Engineering Department.</a:t>
            </a:r>
            <a:endParaRPr sz="1300"/>
          </a:p>
          <a:p>
            <a:pPr indent="-228600" lvl="0" marL="457200" rtl="0" algn="l">
              <a:lnSpc>
                <a:spcPct val="90000"/>
              </a:lnSpc>
              <a:spcBef>
                <a:spcPts val="600"/>
              </a:spcBef>
              <a:spcAft>
                <a:spcPts val="600"/>
              </a:spcAft>
              <a:buClr>
                <a:schemeClr val="dk1"/>
              </a:buClr>
              <a:buSzPts val="1800"/>
              <a:buFont typeface="Arial"/>
              <a:buChar char="•"/>
            </a:pPr>
            <a:r>
              <a:rPr lang="en-US" sz="1300"/>
              <a:t>FEWS is based on a RPI 4 system with low cost making this a cost effective and worthwhile solution.</a:t>
            </a:r>
            <a:endParaRPr sz="1300"/>
          </a:p>
        </p:txBody>
      </p:sp>
      <p:pic>
        <p:nvPicPr>
          <p:cNvPr id="393" name="Google Shape;393;p4"/>
          <p:cNvPicPr preferRelativeResize="0"/>
          <p:nvPr/>
        </p:nvPicPr>
        <p:blipFill rotWithShape="1">
          <a:blip r:embed="rId3">
            <a:alphaModFix/>
          </a:blip>
          <a:srcRect b="-3" l="6136" r="19990" t="0"/>
          <a:stretch/>
        </p:blipFill>
        <p:spPr>
          <a:xfrm>
            <a:off x="418338" y="1954846"/>
            <a:ext cx="2688336" cy="2729484"/>
          </a:xfrm>
          <a:prstGeom prst="rect">
            <a:avLst/>
          </a:prstGeom>
          <a:noFill/>
          <a:ln>
            <a:noFill/>
          </a:ln>
        </p:spPr>
      </p:pic>
      <p:pic>
        <p:nvPicPr>
          <p:cNvPr id="394" name="Google Shape;394;p4"/>
          <p:cNvPicPr preferRelativeResize="0"/>
          <p:nvPr/>
        </p:nvPicPr>
        <p:blipFill rotWithShape="1">
          <a:blip r:embed="rId4">
            <a:alphaModFix/>
          </a:blip>
          <a:srcRect b="20808" l="0" r="-1" t="3041"/>
          <a:stretch/>
        </p:blipFill>
        <p:spPr>
          <a:xfrm>
            <a:off x="3260699" y="1954846"/>
            <a:ext cx="2688336" cy="2729484"/>
          </a:xfrm>
          <a:prstGeom prst="rect">
            <a:avLst/>
          </a:prstGeom>
          <a:noFill/>
          <a:ln>
            <a:noFill/>
          </a:ln>
        </p:spPr>
      </p:pic>
      <p:pic>
        <p:nvPicPr>
          <p:cNvPr id="395" name="Google Shape;395;p4"/>
          <p:cNvPicPr preferRelativeResize="0"/>
          <p:nvPr/>
        </p:nvPicPr>
        <p:blipFill rotWithShape="1">
          <a:blip r:embed="rId5">
            <a:alphaModFix/>
          </a:blip>
          <a:srcRect b="-3" l="21914" r="4213" t="0"/>
          <a:stretch/>
        </p:blipFill>
        <p:spPr>
          <a:xfrm>
            <a:off x="6103061" y="1954846"/>
            <a:ext cx="2688336" cy="2729484"/>
          </a:xfrm>
          <a:prstGeom prst="rect">
            <a:avLst/>
          </a:prstGeom>
          <a:noFill/>
          <a:ln>
            <a:noFill/>
          </a:ln>
        </p:spPr>
      </p:pic>
      <p:sp>
        <p:nvSpPr>
          <p:cNvPr id="396" name="Google Shape;396;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0" name="Shape 400"/>
        <p:cNvGrpSpPr/>
        <p:nvPr/>
      </p:nvGrpSpPr>
      <p:grpSpPr>
        <a:xfrm>
          <a:off x="0" y="0"/>
          <a:ext cx="0" cy="0"/>
          <a:chOff x="0" y="0"/>
          <a:chExt cx="0" cy="0"/>
        </a:xfrm>
      </p:grpSpPr>
      <p:sp>
        <p:nvSpPr>
          <p:cNvPr id="401" name="Google Shape;401;p6"/>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2" name="Google Shape;402;p6"/>
          <p:cNvSpPr/>
          <p:nvPr/>
        </p:nvSpPr>
        <p:spPr>
          <a:xfrm>
            <a:off x="418656" y="0"/>
            <a:ext cx="8375586" cy="1514104"/>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03" name="Google Shape;403;p6"/>
          <p:cNvSpPr/>
          <p:nvPr/>
        </p:nvSpPr>
        <p:spPr>
          <a:xfrm>
            <a:off x="425196" y="0"/>
            <a:ext cx="8366760" cy="15087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04" name="Google Shape;404;p6"/>
          <p:cNvSpPr txBox="1"/>
          <p:nvPr>
            <p:ph type="title"/>
          </p:nvPr>
        </p:nvSpPr>
        <p:spPr>
          <a:xfrm>
            <a:off x="836676" y="411480"/>
            <a:ext cx="7626000" cy="88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3000">
                <a:latin typeface="Calibri"/>
                <a:ea typeface="Calibri"/>
                <a:cs typeface="Calibri"/>
                <a:sym typeface="Calibri"/>
              </a:rPr>
              <a:t>Relevant </a:t>
            </a:r>
            <a:r>
              <a:rPr lang="en-US" sz="3000"/>
              <a:t>Work</a:t>
            </a:r>
            <a:endParaRPr sz="3000">
              <a:solidFill>
                <a:schemeClr val="dk1"/>
              </a:solidFill>
              <a:latin typeface="Calibri"/>
              <a:ea typeface="Calibri"/>
              <a:cs typeface="Calibri"/>
              <a:sym typeface="Calibri"/>
            </a:endParaRPr>
          </a:p>
        </p:txBody>
      </p:sp>
      <p:sp>
        <p:nvSpPr>
          <p:cNvPr id="405" name="Google Shape;405;p6"/>
          <p:cNvSpPr/>
          <p:nvPr/>
        </p:nvSpPr>
        <p:spPr>
          <a:xfrm>
            <a:off x="374125" y="569214"/>
            <a:ext cx="96012" cy="5280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406" name="Google Shape;406;p6"/>
          <p:cNvSpPr txBox="1"/>
          <p:nvPr>
            <p:ph idx="1" type="body"/>
          </p:nvPr>
        </p:nvSpPr>
        <p:spPr>
          <a:xfrm>
            <a:off x="836676" y="1440920"/>
            <a:ext cx="7626000" cy="36987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0"/>
              </a:spcBef>
              <a:spcAft>
                <a:spcPts val="0"/>
              </a:spcAft>
              <a:buClr>
                <a:schemeClr val="dk1"/>
              </a:buClr>
              <a:buSzPts val="1800"/>
              <a:buFont typeface="Arial"/>
              <a:buChar char="•"/>
            </a:pPr>
            <a:r>
              <a:rPr lang="en-US" sz="1800"/>
              <a:t>Other works approach the problem bring different skills to their advantage being Wireless networks, Machine Learning models, detection with strategies for adapting to disaster. </a:t>
            </a:r>
            <a:endParaRPr sz="1800"/>
          </a:p>
          <a:p>
            <a:pPr indent="-228600" lvl="0" marL="457200" rtl="0" algn="l">
              <a:lnSpc>
                <a:spcPct val="90000"/>
              </a:lnSpc>
              <a:spcBef>
                <a:spcPts val="0"/>
              </a:spcBef>
              <a:spcAft>
                <a:spcPts val="0"/>
              </a:spcAft>
              <a:buClr>
                <a:schemeClr val="dk1"/>
              </a:buClr>
              <a:buSzPts val="1800"/>
              <a:buFont typeface="Arial"/>
              <a:buChar char="•"/>
            </a:pPr>
            <a:r>
              <a:rPr lang="en-US" sz="1800"/>
              <a:t>Differencing Imaging technique is not unlike ours but does not scale and is out of scope of our project design. </a:t>
            </a:r>
            <a:endParaRPr sz="1800"/>
          </a:p>
          <a:p>
            <a:pPr indent="-228600" lvl="0" marL="457200" rtl="0" algn="l">
              <a:lnSpc>
                <a:spcPct val="90000"/>
              </a:lnSpc>
              <a:spcBef>
                <a:spcPts val="0"/>
              </a:spcBef>
              <a:spcAft>
                <a:spcPts val="0"/>
              </a:spcAft>
              <a:buClr>
                <a:schemeClr val="dk1"/>
              </a:buClr>
              <a:buSzPts val="1800"/>
              <a:buFont typeface="Arial"/>
              <a:buChar char="•"/>
            </a:pPr>
            <a:r>
              <a:rPr lang="en-US" sz="1800"/>
              <a:t>We feel that we can improve on this method.</a:t>
            </a:r>
            <a:endParaRPr sz="1800"/>
          </a:p>
          <a:p>
            <a:pPr indent="-228600" lvl="0" marL="457200" rtl="0" algn="l">
              <a:lnSpc>
                <a:spcPct val="90000"/>
              </a:lnSpc>
              <a:spcBef>
                <a:spcPts val="0"/>
              </a:spcBef>
              <a:spcAft>
                <a:spcPts val="0"/>
              </a:spcAft>
              <a:buClr>
                <a:schemeClr val="dk1"/>
              </a:buClr>
              <a:buSzPts val="1800"/>
              <a:buFont typeface="Arial"/>
              <a:buChar char="•"/>
            </a:pPr>
            <a:r>
              <a:rPr lang="en-US" sz="1800"/>
              <a:t>Others use very limited test data, and do not go on about how to improve on detection or increase outcome [Vinothini].</a:t>
            </a:r>
            <a:endParaRPr sz="1800"/>
          </a:p>
          <a:p>
            <a:pPr indent="-228600" lvl="0" marL="457200" rtl="0" algn="l">
              <a:lnSpc>
                <a:spcPct val="90000"/>
              </a:lnSpc>
              <a:spcBef>
                <a:spcPts val="0"/>
              </a:spcBef>
              <a:spcAft>
                <a:spcPts val="0"/>
              </a:spcAft>
              <a:buClr>
                <a:schemeClr val="dk1"/>
              </a:buClr>
              <a:buSzPts val="1800"/>
              <a:buChar char="•"/>
            </a:pPr>
            <a:r>
              <a:rPr lang="en-US" sz="1800"/>
              <a:t>Some projects work one specific site such as we do, but scope and goals for data acquisition are unclear.  (Ie) Using SIFT algorithm and how to integrate into field</a:t>
            </a:r>
            <a:endParaRPr sz="1800"/>
          </a:p>
          <a:p>
            <a:pPr indent="114300" lvl="0" marL="0" rtl="0" algn="l">
              <a:lnSpc>
                <a:spcPct val="90000"/>
              </a:lnSpc>
              <a:spcBef>
                <a:spcPts val="1200"/>
              </a:spcBef>
              <a:spcAft>
                <a:spcPts val="1200"/>
              </a:spcAft>
              <a:buClr>
                <a:schemeClr val="dk1"/>
              </a:buClr>
              <a:buSzPts val="1800"/>
              <a:buFont typeface="Arial"/>
              <a:buNone/>
            </a:pPr>
            <a:r>
              <a:t/>
            </a:r>
            <a:endParaRPr sz="1400"/>
          </a:p>
        </p:txBody>
      </p:sp>
      <p:sp>
        <p:nvSpPr>
          <p:cNvPr id="407" name="Google Shape;40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sp>
        <p:nvSpPr>
          <p:cNvPr id="412" name="Google Shape;412;p7"/>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13" name="Google Shape;413;p7"/>
          <p:cNvSpPr/>
          <p:nvPr/>
        </p:nvSpPr>
        <p:spPr>
          <a:xfrm>
            <a:off x="418656" y="0"/>
            <a:ext cx="8375586" cy="1514104"/>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14" name="Google Shape;414;p7"/>
          <p:cNvSpPr/>
          <p:nvPr/>
        </p:nvSpPr>
        <p:spPr>
          <a:xfrm>
            <a:off x="425196" y="0"/>
            <a:ext cx="8366760" cy="15087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15" name="Google Shape;415;p7"/>
          <p:cNvSpPr txBox="1"/>
          <p:nvPr>
            <p:ph type="title"/>
          </p:nvPr>
        </p:nvSpPr>
        <p:spPr>
          <a:xfrm>
            <a:off x="836676" y="411480"/>
            <a:ext cx="7626000" cy="88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3000"/>
              <a:t>Overview</a:t>
            </a:r>
            <a:endParaRPr/>
          </a:p>
        </p:txBody>
      </p:sp>
      <p:sp>
        <p:nvSpPr>
          <p:cNvPr id="416" name="Google Shape;416;p7"/>
          <p:cNvSpPr/>
          <p:nvPr/>
        </p:nvSpPr>
        <p:spPr>
          <a:xfrm>
            <a:off x="374125" y="569214"/>
            <a:ext cx="96012" cy="5280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417" name="Google Shape;417;p7"/>
          <p:cNvSpPr txBox="1"/>
          <p:nvPr>
            <p:ph idx="1" type="body"/>
          </p:nvPr>
        </p:nvSpPr>
        <p:spPr>
          <a:xfrm>
            <a:off x="632569" y="1028700"/>
            <a:ext cx="3895200" cy="34074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0"/>
              </a:spcBef>
              <a:spcAft>
                <a:spcPts val="0"/>
              </a:spcAft>
              <a:buClr>
                <a:schemeClr val="dk1"/>
              </a:buClr>
              <a:buSzPts val="1700"/>
              <a:buChar char="•"/>
            </a:pPr>
            <a:r>
              <a:rPr lang="en-US" sz="1700"/>
              <a:t>We want to explore the possibilities of projects using the Raspberry Pi 4 equipped with the HD camera</a:t>
            </a:r>
            <a:endParaRPr sz="1700"/>
          </a:p>
          <a:p>
            <a:pPr indent="-228600" lvl="0" marL="457200" rtl="0" algn="l">
              <a:lnSpc>
                <a:spcPct val="90000"/>
              </a:lnSpc>
              <a:spcBef>
                <a:spcPts val="0"/>
              </a:spcBef>
              <a:spcAft>
                <a:spcPts val="0"/>
              </a:spcAft>
              <a:buClr>
                <a:schemeClr val="dk1"/>
              </a:buClr>
              <a:buSzPts val="1700"/>
              <a:buChar char="•"/>
            </a:pPr>
            <a:r>
              <a:rPr lang="en-US" sz="1700"/>
              <a:t>Our goal is to create a rapid response that can deal with challenging issues.  These are expensive remote setup, maintenance, monitoring and high frequency of data.  Then you can establish that you have accurate results.</a:t>
            </a:r>
            <a:endParaRPr sz="1700"/>
          </a:p>
          <a:p>
            <a:pPr indent="-228600" lvl="0" marL="457200" rtl="0" algn="l">
              <a:lnSpc>
                <a:spcPct val="90000"/>
              </a:lnSpc>
              <a:spcBef>
                <a:spcPts val="0"/>
              </a:spcBef>
              <a:spcAft>
                <a:spcPts val="0"/>
              </a:spcAft>
              <a:buClr>
                <a:schemeClr val="dk1"/>
              </a:buClr>
              <a:buSzPts val="1700"/>
              <a:buFont typeface="Arial"/>
              <a:buChar char="•"/>
            </a:pPr>
            <a:r>
              <a:rPr lang="en-US" sz="1700"/>
              <a:t>We have made some changes through the project.</a:t>
            </a:r>
            <a:endParaRPr sz="1700"/>
          </a:p>
          <a:p>
            <a:pPr indent="114300" lvl="0" marL="0" rtl="0" algn="l">
              <a:lnSpc>
                <a:spcPct val="90000"/>
              </a:lnSpc>
              <a:spcBef>
                <a:spcPts val="1200"/>
              </a:spcBef>
              <a:spcAft>
                <a:spcPts val="1200"/>
              </a:spcAft>
              <a:buClr>
                <a:schemeClr val="dk1"/>
              </a:buClr>
              <a:buSzPts val="1800"/>
              <a:buFont typeface="Arial"/>
              <a:buNone/>
            </a:pPr>
            <a:r>
              <a:t/>
            </a:r>
            <a:endParaRPr sz="1700"/>
          </a:p>
        </p:txBody>
      </p:sp>
      <p:pic>
        <p:nvPicPr>
          <p:cNvPr id="418" name="Google Shape;418;p7"/>
          <p:cNvPicPr preferRelativeResize="0"/>
          <p:nvPr/>
        </p:nvPicPr>
        <p:blipFill rotWithShape="1">
          <a:blip r:embed="rId3">
            <a:alphaModFix/>
          </a:blip>
          <a:srcRect b="0" l="0" r="0" t="0"/>
          <a:stretch/>
        </p:blipFill>
        <p:spPr>
          <a:xfrm>
            <a:off x="5361625" y="741409"/>
            <a:ext cx="2743200" cy="3657600"/>
          </a:xfrm>
          <a:prstGeom prst="rect">
            <a:avLst/>
          </a:prstGeom>
          <a:noFill/>
          <a:ln>
            <a:noFill/>
          </a:ln>
        </p:spPr>
      </p:pic>
      <p:sp>
        <p:nvSpPr>
          <p:cNvPr id="419" name="Google Shape;41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3" name="Shape 423"/>
        <p:cNvGrpSpPr/>
        <p:nvPr/>
      </p:nvGrpSpPr>
      <p:grpSpPr>
        <a:xfrm>
          <a:off x="0" y="0"/>
          <a:ext cx="0" cy="0"/>
          <a:chOff x="0" y="0"/>
          <a:chExt cx="0" cy="0"/>
        </a:xfrm>
      </p:grpSpPr>
      <p:sp>
        <p:nvSpPr>
          <p:cNvPr id="424" name="Google Shape;424;p8"/>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5" name="Google Shape;425;p8"/>
          <p:cNvSpPr/>
          <p:nvPr/>
        </p:nvSpPr>
        <p:spPr>
          <a:xfrm>
            <a:off x="418656" y="0"/>
            <a:ext cx="8375586" cy="1514104"/>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6" name="Google Shape;426;p8"/>
          <p:cNvSpPr/>
          <p:nvPr/>
        </p:nvSpPr>
        <p:spPr>
          <a:xfrm>
            <a:off x="425196" y="0"/>
            <a:ext cx="8366760" cy="15087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7" name="Google Shape;427;p8"/>
          <p:cNvSpPr txBox="1"/>
          <p:nvPr>
            <p:ph type="title"/>
          </p:nvPr>
        </p:nvSpPr>
        <p:spPr>
          <a:xfrm>
            <a:off x="836676" y="411480"/>
            <a:ext cx="7626000" cy="88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3000"/>
              <a:t>Overview – contd.</a:t>
            </a:r>
            <a:endParaRPr/>
          </a:p>
        </p:txBody>
      </p:sp>
      <p:sp>
        <p:nvSpPr>
          <p:cNvPr id="428" name="Google Shape;428;p8"/>
          <p:cNvSpPr/>
          <p:nvPr/>
        </p:nvSpPr>
        <p:spPr>
          <a:xfrm>
            <a:off x="374125" y="569214"/>
            <a:ext cx="96012" cy="5280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429" name="Google Shape;429;p8"/>
          <p:cNvSpPr txBox="1"/>
          <p:nvPr>
            <p:ph idx="1" type="body"/>
          </p:nvPr>
        </p:nvSpPr>
        <p:spPr>
          <a:xfrm>
            <a:off x="836676" y="1861457"/>
            <a:ext cx="7626000" cy="36555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0"/>
              </a:spcBef>
              <a:spcAft>
                <a:spcPts val="0"/>
              </a:spcAft>
              <a:buClr>
                <a:schemeClr val="dk1"/>
              </a:buClr>
              <a:buSzPts val="1800"/>
              <a:buFont typeface="Arial"/>
              <a:buChar char="•"/>
            </a:pPr>
            <a:r>
              <a:rPr lang="en-US" sz="1700"/>
              <a:t>We use an algorithm equipped in machine to sense level of water in the image after taking the picture.</a:t>
            </a:r>
            <a:endParaRPr/>
          </a:p>
          <a:p>
            <a:pPr indent="-228600" lvl="0" marL="457200" rtl="0" algn="l">
              <a:lnSpc>
                <a:spcPct val="90000"/>
              </a:lnSpc>
              <a:spcBef>
                <a:spcPts val="600"/>
              </a:spcBef>
              <a:spcAft>
                <a:spcPts val="0"/>
              </a:spcAft>
              <a:buClr>
                <a:schemeClr val="dk1"/>
              </a:buClr>
              <a:buSzPts val="1800"/>
              <a:buFont typeface="Arial"/>
              <a:buChar char="•"/>
            </a:pPr>
            <a:r>
              <a:rPr lang="en-US" sz="1700"/>
              <a:t>Device will keep a healthy store of photos that will enable it to make quick decisions on when to induce a warning.</a:t>
            </a:r>
            <a:endParaRPr/>
          </a:p>
          <a:p>
            <a:pPr indent="-228600" lvl="0" marL="457200" rtl="0" algn="l">
              <a:lnSpc>
                <a:spcPct val="90000"/>
              </a:lnSpc>
              <a:spcBef>
                <a:spcPts val="600"/>
              </a:spcBef>
              <a:spcAft>
                <a:spcPts val="0"/>
              </a:spcAft>
              <a:buClr>
                <a:schemeClr val="dk1"/>
              </a:buClr>
              <a:buSzPts val="1800"/>
              <a:buFont typeface="Arial"/>
              <a:buChar char="•"/>
            </a:pPr>
            <a:r>
              <a:rPr lang="en-US" sz="1700"/>
              <a:t>Algorithm keeps a small queue of photos on each iteration that can aid in the detection of rapids- the utility is to be seen.</a:t>
            </a:r>
            <a:endParaRPr/>
          </a:p>
          <a:p>
            <a:pPr indent="-228600" lvl="0" marL="457200" rtl="0" algn="l">
              <a:lnSpc>
                <a:spcPct val="90000"/>
              </a:lnSpc>
              <a:spcBef>
                <a:spcPts val="600"/>
              </a:spcBef>
              <a:spcAft>
                <a:spcPts val="0"/>
              </a:spcAft>
              <a:buClr>
                <a:schemeClr val="dk1"/>
              </a:buClr>
              <a:buSzPts val="1800"/>
              <a:buChar char="•"/>
            </a:pPr>
            <a:r>
              <a:rPr lang="en-US" sz="1700"/>
              <a:t>We have tried to create a device that will operate with minimal deployment effort to use imaging to give us details about rising water levels.</a:t>
            </a:r>
            <a:endParaRPr/>
          </a:p>
          <a:p>
            <a:pPr indent="-228600" lvl="0" marL="457200" rtl="0" algn="l">
              <a:lnSpc>
                <a:spcPct val="90000"/>
              </a:lnSpc>
              <a:spcBef>
                <a:spcPts val="600"/>
              </a:spcBef>
              <a:spcAft>
                <a:spcPts val="600"/>
              </a:spcAft>
              <a:buClr>
                <a:schemeClr val="dk1"/>
              </a:buClr>
              <a:buSzPts val="1800"/>
              <a:buFont typeface="Arial"/>
              <a:buChar char="•"/>
            </a:pPr>
            <a:r>
              <a:rPr lang="en-US" sz="1700"/>
              <a:t>In particular, we wan to use the knowledge about flooding to apply to other approaches (segmentation, reflection) </a:t>
            </a:r>
            <a:endParaRPr/>
          </a:p>
        </p:txBody>
      </p:sp>
      <p:sp>
        <p:nvSpPr>
          <p:cNvPr id="430" name="Google Shape;43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4" name="Shape 434"/>
        <p:cNvGrpSpPr/>
        <p:nvPr/>
      </p:nvGrpSpPr>
      <p:grpSpPr>
        <a:xfrm>
          <a:off x="0" y="0"/>
          <a:ext cx="0" cy="0"/>
          <a:chOff x="0" y="0"/>
          <a:chExt cx="0" cy="0"/>
        </a:xfrm>
      </p:grpSpPr>
      <p:sp>
        <p:nvSpPr>
          <p:cNvPr id="435" name="Google Shape;435;p9"/>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6" name="Google Shape;436;p9"/>
          <p:cNvSpPr/>
          <p:nvPr/>
        </p:nvSpPr>
        <p:spPr>
          <a:xfrm>
            <a:off x="418656" y="0"/>
            <a:ext cx="8375586" cy="1514104"/>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7" name="Google Shape;437;p9"/>
          <p:cNvSpPr/>
          <p:nvPr/>
        </p:nvSpPr>
        <p:spPr>
          <a:xfrm>
            <a:off x="425196" y="0"/>
            <a:ext cx="8366760" cy="15087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8" name="Google Shape;438;p9"/>
          <p:cNvSpPr txBox="1"/>
          <p:nvPr>
            <p:ph type="title"/>
          </p:nvPr>
        </p:nvSpPr>
        <p:spPr>
          <a:xfrm>
            <a:off x="836676" y="411480"/>
            <a:ext cx="7626000" cy="88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3000">
                <a:solidFill>
                  <a:schemeClr val="dk1"/>
                </a:solidFill>
                <a:latin typeface="Calibri"/>
                <a:ea typeface="Calibri"/>
                <a:cs typeface="Calibri"/>
                <a:sym typeface="Calibri"/>
              </a:rPr>
              <a:t>Steps to Delivery</a:t>
            </a:r>
            <a:endParaRPr/>
          </a:p>
        </p:txBody>
      </p:sp>
      <p:sp>
        <p:nvSpPr>
          <p:cNvPr id="439" name="Google Shape;439;p9"/>
          <p:cNvSpPr/>
          <p:nvPr/>
        </p:nvSpPr>
        <p:spPr>
          <a:xfrm>
            <a:off x="374125" y="569214"/>
            <a:ext cx="96012" cy="5280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440" name="Google Shape;440;p9"/>
          <p:cNvSpPr txBox="1"/>
          <p:nvPr>
            <p:ph idx="1" type="body"/>
          </p:nvPr>
        </p:nvSpPr>
        <p:spPr>
          <a:xfrm>
            <a:off x="836676" y="1861457"/>
            <a:ext cx="7626000" cy="2771400"/>
          </a:xfrm>
          <a:prstGeom prst="rect">
            <a:avLst/>
          </a:prstGeom>
          <a:noFill/>
          <a:ln>
            <a:noFill/>
          </a:ln>
        </p:spPr>
        <p:txBody>
          <a:bodyPr anchorCtr="0" anchor="t" bIns="45700" lIns="91425" spcFirstLastPara="1" rIns="91425" wrap="square" tIns="45700">
            <a:normAutofit fontScale="92500" lnSpcReduction="10000"/>
          </a:bodyPr>
          <a:lstStyle/>
          <a:p>
            <a:pPr indent="-228636" lvl="0" marL="457200" rtl="0" algn="l">
              <a:lnSpc>
                <a:spcPct val="90000"/>
              </a:lnSpc>
              <a:spcBef>
                <a:spcPts val="0"/>
              </a:spcBef>
              <a:spcAft>
                <a:spcPts val="0"/>
              </a:spcAft>
              <a:buClr>
                <a:schemeClr val="dk1"/>
              </a:buClr>
              <a:buSzPct val="114467"/>
              <a:buFont typeface="Arial"/>
              <a:buChar char="•"/>
            </a:pPr>
            <a:r>
              <a:rPr lang="en-US" sz="1700"/>
              <a:t>We have had to make the RPI device work in an environment with little human interface due to the remote nature of the project.</a:t>
            </a:r>
            <a:endParaRPr sz="1700"/>
          </a:p>
          <a:p>
            <a:pPr indent="-228636" lvl="0" marL="457200" rtl="0" algn="l">
              <a:lnSpc>
                <a:spcPct val="90000"/>
              </a:lnSpc>
              <a:spcBef>
                <a:spcPts val="600"/>
              </a:spcBef>
              <a:spcAft>
                <a:spcPts val="0"/>
              </a:spcAft>
              <a:buClr>
                <a:schemeClr val="dk1"/>
              </a:buClr>
              <a:buSzPct val="114467"/>
              <a:buFont typeface="Arial"/>
              <a:buChar char="•"/>
            </a:pPr>
            <a:r>
              <a:rPr lang="en-US" sz="1700"/>
              <a:t>It is imperative that we can use the device and have knowledge of its physical, hardware, and software and understand how each piece works together. </a:t>
            </a:r>
            <a:endParaRPr sz="1700"/>
          </a:p>
          <a:p>
            <a:pPr indent="-228636" lvl="0" marL="457200" rtl="0" algn="l">
              <a:lnSpc>
                <a:spcPct val="90000"/>
              </a:lnSpc>
              <a:spcBef>
                <a:spcPts val="600"/>
              </a:spcBef>
              <a:spcAft>
                <a:spcPts val="0"/>
              </a:spcAft>
              <a:buClr>
                <a:schemeClr val="dk1"/>
              </a:buClr>
              <a:buSzPct val="114467"/>
              <a:buFont typeface="Arial"/>
              <a:buChar char="•"/>
            </a:pPr>
            <a:r>
              <a:rPr lang="en-US" sz="1700"/>
              <a:t>Initial stages saw developments to allow PI to work as expected on its own.  This included </a:t>
            </a:r>
            <a:endParaRPr/>
          </a:p>
          <a:p>
            <a:pPr indent="-228647" lvl="1" marL="914400" rtl="0" algn="l">
              <a:lnSpc>
                <a:spcPct val="90000"/>
              </a:lnSpc>
              <a:spcBef>
                <a:spcPts val="600"/>
              </a:spcBef>
              <a:spcAft>
                <a:spcPts val="0"/>
              </a:spcAft>
              <a:buClr>
                <a:schemeClr val="dk1"/>
              </a:buClr>
              <a:buSzPct val="149688"/>
              <a:buFont typeface="Arial"/>
              <a:buChar char="•"/>
            </a:pPr>
            <a:r>
              <a:rPr lang="en-US" sz="1300"/>
              <a:t>establishing wireless connectivity</a:t>
            </a:r>
            <a:endParaRPr sz="1300"/>
          </a:p>
          <a:p>
            <a:pPr indent="-228647" lvl="1" marL="914400" rtl="0" algn="l">
              <a:lnSpc>
                <a:spcPct val="90000"/>
              </a:lnSpc>
              <a:spcBef>
                <a:spcPts val="600"/>
              </a:spcBef>
              <a:spcAft>
                <a:spcPts val="0"/>
              </a:spcAft>
              <a:buClr>
                <a:schemeClr val="dk1"/>
              </a:buClr>
              <a:buSzPct val="149688"/>
              <a:buFont typeface="Arial"/>
              <a:buChar char="•"/>
            </a:pPr>
            <a:r>
              <a:rPr lang="en-US" sz="1300"/>
              <a:t>creating reverse ssh tunnel</a:t>
            </a:r>
            <a:endParaRPr sz="1300"/>
          </a:p>
          <a:p>
            <a:pPr indent="-228647" lvl="1" marL="914400" rtl="0" algn="l">
              <a:lnSpc>
                <a:spcPct val="90000"/>
              </a:lnSpc>
              <a:spcBef>
                <a:spcPts val="600"/>
              </a:spcBef>
              <a:spcAft>
                <a:spcPts val="0"/>
              </a:spcAft>
              <a:buClr>
                <a:schemeClr val="dk1"/>
              </a:buClr>
              <a:buSzPct val="149688"/>
              <a:buFont typeface="Arial"/>
              <a:buChar char="•"/>
            </a:pPr>
            <a:r>
              <a:rPr lang="en-US" sz="1300"/>
              <a:t>configuring the use of solar panel</a:t>
            </a:r>
            <a:endParaRPr sz="1300"/>
          </a:p>
          <a:p>
            <a:pPr indent="-228647" lvl="1" marL="914400" rtl="0" algn="l">
              <a:lnSpc>
                <a:spcPct val="90000"/>
              </a:lnSpc>
              <a:spcBef>
                <a:spcPts val="600"/>
              </a:spcBef>
              <a:spcAft>
                <a:spcPts val="0"/>
              </a:spcAft>
              <a:buClr>
                <a:schemeClr val="dk1"/>
              </a:buClr>
              <a:buSzPct val="149688"/>
              <a:buFont typeface="Arial"/>
              <a:buChar char="•"/>
            </a:pPr>
            <a:r>
              <a:rPr lang="en-US" sz="1300"/>
              <a:t>adjusting settings for charge controller</a:t>
            </a:r>
            <a:endParaRPr sz="1300"/>
          </a:p>
          <a:p>
            <a:pPr indent="-228647" lvl="1" marL="914400" rtl="0" algn="l">
              <a:lnSpc>
                <a:spcPct val="90000"/>
              </a:lnSpc>
              <a:spcBef>
                <a:spcPts val="600"/>
              </a:spcBef>
              <a:spcAft>
                <a:spcPts val="600"/>
              </a:spcAft>
              <a:buClr>
                <a:schemeClr val="dk1"/>
              </a:buClr>
              <a:buSzPct val="149688"/>
              <a:buFont typeface="Arial"/>
              <a:buChar char="•"/>
            </a:pPr>
            <a:r>
              <a:rPr lang="en-US" sz="1300"/>
              <a:t>working on a program that required no access to the device and allowing data to be stored on the cloud GCP.</a:t>
            </a:r>
            <a:endParaRPr sz="1300"/>
          </a:p>
        </p:txBody>
      </p:sp>
      <p:sp>
        <p:nvSpPr>
          <p:cNvPr id="441" name="Google Shape;44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5" name="Shape 445"/>
        <p:cNvGrpSpPr/>
        <p:nvPr/>
      </p:nvGrpSpPr>
      <p:grpSpPr>
        <a:xfrm>
          <a:off x="0" y="0"/>
          <a:ext cx="0" cy="0"/>
          <a:chOff x="0" y="0"/>
          <a:chExt cx="0" cy="0"/>
        </a:xfrm>
      </p:grpSpPr>
      <p:sp>
        <p:nvSpPr>
          <p:cNvPr id="446" name="Google Shape;446;p10"/>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7" name="Google Shape;447;p10"/>
          <p:cNvSpPr/>
          <p:nvPr/>
        </p:nvSpPr>
        <p:spPr>
          <a:xfrm>
            <a:off x="418656" y="0"/>
            <a:ext cx="8375586" cy="1514104"/>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48" name="Google Shape;448;p10"/>
          <p:cNvSpPr/>
          <p:nvPr/>
        </p:nvSpPr>
        <p:spPr>
          <a:xfrm>
            <a:off x="425196" y="0"/>
            <a:ext cx="8366760" cy="15087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49" name="Google Shape;449;p10"/>
          <p:cNvSpPr txBox="1"/>
          <p:nvPr>
            <p:ph type="title"/>
          </p:nvPr>
        </p:nvSpPr>
        <p:spPr>
          <a:xfrm>
            <a:off x="836676" y="411480"/>
            <a:ext cx="7626000" cy="88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3000">
                <a:solidFill>
                  <a:schemeClr val="dk1"/>
                </a:solidFill>
                <a:latin typeface="Calibri"/>
                <a:ea typeface="Calibri"/>
                <a:cs typeface="Calibri"/>
                <a:sym typeface="Calibri"/>
              </a:rPr>
              <a:t>Security and Software</a:t>
            </a:r>
            <a:endParaRPr/>
          </a:p>
        </p:txBody>
      </p:sp>
      <p:sp>
        <p:nvSpPr>
          <p:cNvPr id="450" name="Google Shape;450;p10"/>
          <p:cNvSpPr/>
          <p:nvPr/>
        </p:nvSpPr>
        <p:spPr>
          <a:xfrm>
            <a:off x="374125" y="569214"/>
            <a:ext cx="96012" cy="5280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451" name="Google Shape;451;p10"/>
          <p:cNvSpPr txBox="1"/>
          <p:nvPr>
            <p:ph idx="1" type="body"/>
          </p:nvPr>
        </p:nvSpPr>
        <p:spPr>
          <a:xfrm>
            <a:off x="836676" y="1861457"/>
            <a:ext cx="7626000" cy="27714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0"/>
              </a:spcBef>
              <a:spcAft>
                <a:spcPts val="0"/>
              </a:spcAft>
              <a:buClr>
                <a:schemeClr val="dk1"/>
              </a:buClr>
              <a:buSzPts val="1800"/>
              <a:buFont typeface="Arial"/>
              <a:buChar char="•"/>
            </a:pPr>
            <a:r>
              <a:rPr lang="en-US" sz="1700"/>
              <a:t>We have to use different entrances and expose our system to potential flaws.</a:t>
            </a:r>
            <a:endParaRPr/>
          </a:p>
          <a:p>
            <a:pPr indent="-228600" lvl="0" marL="457200" rtl="0" algn="l">
              <a:lnSpc>
                <a:spcPct val="90000"/>
              </a:lnSpc>
              <a:spcBef>
                <a:spcPts val="600"/>
              </a:spcBef>
              <a:spcAft>
                <a:spcPts val="0"/>
              </a:spcAft>
              <a:buClr>
                <a:schemeClr val="dk1"/>
              </a:buClr>
              <a:buSzPts val="1800"/>
              <a:buFont typeface="Arial"/>
              <a:buChar char="•"/>
            </a:pPr>
            <a:r>
              <a:rPr lang="en-US" sz="1700"/>
              <a:t>We use Google Drive to connect to Api around 5 times for each flow.  We can work to lower that with compressed, concatenated uploads.</a:t>
            </a:r>
            <a:endParaRPr/>
          </a:p>
          <a:p>
            <a:pPr indent="-228600" lvl="0" marL="457200" rtl="0" algn="l">
              <a:lnSpc>
                <a:spcPct val="90000"/>
              </a:lnSpc>
              <a:spcBef>
                <a:spcPts val="600"/>
              </a:spcBef>
              <a:spcAft>
                <a:spcPts val="0"/>
              </a:spcAft>
              <a:buClr>
                <a:schemeClr val="dk1"/>
              </a:buClr>
              <a:buSzPts val="1800"/>
              <a:buFont typeface="Arial"/>
              <a:buChar char="•"/>
            </a:pPr>
            <a:r>
              <a:rPr lang="en-US" sz="1700"/>
              <a:t>We have to pay attention to details of private keys used for connecting to device in the ssh flow.  It may be a good idea to re-establish these periodically.</a:t>
            </a:r>
            <a:endParaRPr/>
          </a:p>
          <a:p>
            <a:pPr indent="-228600" lvl="0" marL="457200" rtl="0" algn="l">
              <a:lnSpc>
                <a:spcPct val="90000"/>
              </a:lnSpc>
              <a:spcBef>
                <a:spcPts val="600"/>
              </a:spcBef>
              <a:spcAft>
                <a:spcPts val="0"/>
              </a:spcAft>
              <a:buClr>
                <a:schemeClr val="dk1"/>
              </a:buClr>
              <a:buSzPts val="1800"/>
              <a:buFont typeface="Arial"/>
              <a:buChar char="•"/>
            </a:pPr>
            <a:r>
              <a:rPr lang="en-US" sz="1700"/>
              <a:t>Wireshark can show information about our flow even in an encrypted TLS layer.</a:t>
            </a:r>
            <a:endParaRPr/>
          </a:p>
          <a:p>
            <a:pPr indent="-228600" lvl="0" marL="457200" rtl="0" algn="l">
              <a:lnSpc>
                <a:spcPct val="90000"/>
              </a:lnSpc>
              <a:spcBef>
                <a:spcPts val="600"/>
              </a:spcBef>
              <a:spcAft>
                <a:spcPts val="600"/>
              </a:spcAft>
              <a:buClr>
                <a:schemeClr val="dk1"/>
              </a:buClr>
              <a:buSzPts val="1800"/>
              <a:buFont typeface="Arial"/>
              <a:buChar char="•"/>
            </a:pPr>
            <a:r>
              <a:rPr lang="en-US" sz="1700"/>
              <a:t>Our memory contains information about a service account for the Google Project. This should be safe and modified for security reasons if a misuse can be detected.</a:t>
            </a:r>
            <a:endParaRPr/>
          </a:p>
        </p:txBody>
      </p:sp>
      <p:sp>
        <p:nvSpPr>
          <p:cNvPr id="452" name="Google Shape;45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6" name="Shape 456"/>
        <p:cNvGrpSpPr/>
        <p:nvPr/>
      </p:nvGrpSpPr>
      <p:grpSpPr>
        <a:xfrm>
          <a:off x="0" y="0"/>
          <a:ext cx="0" cy="0"/>
          <a:chOff x="0" y="0"/>
          <a:chExt cx="0" cy="0"/>
        </a:xfrm>
      </p:grpSpPr>
      <p:sp>
        <p:nvSpPr>
          <p:cNvPr id="457" name="Google Shape;457;p11"/>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58" name="Google Shape;458;p11"/>
          <p:cNvPicPr preferRelativeResize="0"/>
          <p:nvPr/>
        </p:nvPicPr>
        <p:blipFill rotWithShape="1">
          <a:blip r:embed="rId3">
            <a:alphaModFix/>
          </a:blip>
          <a:srcRect b="2" l="9618" r="11515" t="0"/>
          <a:stretch/>
        </p:blipFill>
        <p:spPr>
          <a:xfrm>
            <a:off x="3662266" y="10"/>
            <a:ext cx="5481734" cy="5143490"/>
          </a:xfrm>
          <a:custGeom>
            <a:rect b="b" l="l" r="r" t="t"/>
            <a:pathLst>
              <a:path extrusionOk="0" h="6858000" w="7308978">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a:noFill/>
          <a:ln>
            <a:noFill/>
          </a:ln>
        </p:spPr>
      </p:pic>
      <p:sp>
        <p:nvSpPr>
          <p:cNvPr id="459" name="Google Shape;459;p11"/>
          <p:cNvSpPr/>
          <p:nvPr/>
        </p:nvSpPr>
        <p:spPr>
          <a:xfrm>
            <a:off x="0" y="0"/>
            <a:ext cx="4572000" cy="5143500"/>
          </a:xfrm>
          <a:custGeom>
            <a:rect b="b" l="l" r="r" t="t"/>
            <a:pathLst>
              <a:path extrusionOk="0" h="6858000" w="6096001">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50800" rotWithShape="0" algn="l" dist="38100">
              <a:srgbClr val="D8D8D8">
                <a:alpha val="2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0" name="Google Shape;460;p11"/>
          <p:cNvSpPr/>
          <p:nvPr/>
        </p:nvSpPr>
        <p:spPr>
          <a:xfrm>
            <a:off x="0" y="0"/>
            <a:ext cx="4565142" cy="5143500"/>
          </a:xfrm>
          <a:custGeom>
            <a:rect b="b" l="l" r="r" t="t"/>
            <a:pathLst>
              <a:path extrusionOk="0" h="6858000" w="6086857">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1" name="Google Shape;461;p11"/>
          <p:cNvSpPr txBox="1"/>
          <p:nvPr>
            <p:ph type="title"/>
          </p:nvPr>
        </p:nvSpPr>
        <p:spPr>
          <a:xfrm>
            <a:off x="281178" y="642366"/>
            <a:ext cx="3744600" cy="932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2600"/>
              <a:t>Development of Flood Detection</a:t>
            </a:r>
            <a:endParaRPr/>
          </a:p>
        </p:txBody>
      </p:sp>
      <p:sp>
        <p:nvSpPr>
          <p:cNvPr id="462" name="Google Shape;462;p11"/>
          <p:cNvSpPr/>
          <p:nvPr/>
        </p:nvSpPr>
        <p:spPr>
          <a:xfrm>
            <a:off x="0" y="843243"/>
            <a:ext cx="96012" cy="49042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463" name="Google Shape;463;p11"/>
          <p:cNvSpPr/>
          <p:nvPr/>
        </p:nvSpPr>
        <p:spPr>
          <a:xfrm>
            <a:off x="328326" y="1646502"/>
            <a:ext cx="3737610" cy="13716"/>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464" name="Google Shape;464;p11"/>
          <p:cNvSpPr txBox="1"/>
          <p:nvPr>
            <p:ph idx="1" type="body"/>
          </p:nvPr>
        </p:nvSpPr>
        <p:spPr>
          <a:xfrm>
            <a:off x="281178" y="1892211"/>
            <a:ext cx="3799200" cy="2551800"/>
          </a:xfrm>
          <a:prstGeom prst="rect">
            <a:avLst/>
          </a:prstGeom>
          <a:noFill/>
          <a:ln>
            <a:noFill/>
          </a:ln>
        </p:spPr>
        <p:txBody>
          <a:bodyPr anchorCtr="0" anchor="t" bIns="45700" lIns="91425" spcFirstLastPara="1" rIns="91425" wrap="square" tIns="45700">
            <a:normAutofit/>
          </a:bodyPr>
          <a:lstStyle/>
          <a:p>
            <a:pPr indent="-114300" lvl="0" marL="0" rtl="0" algn="l">
              <a:lnSpc>
                <a:spcPct val="90000"/>
              </a:lnSpc>
              <a:spcBef>
                <a:spcPts val="0"/>
              </a:spcBef>
              <a:spcAft>
                <a:spcPts val="0"/>
              </a:spcAft>
              <a:buClr>
                <a:schemeClr val="dk1"/>
              </a:buClr>
              <a:buSzPts val="1800"/>
              <a:buFont typeface="Arial"/>
              <a:buChar char="•"/>
            </a:pPr>
            <a:r>
              <a:rPr lang="en-US" sz="1500"/>
              <a:t>We have surveyed a variety of ways to use the camera and python programs to detect water levels.</a:t>
            </a:r>
            <a:endParaRPr/>
          </a:p>
          <a:p>
            <a:pPr indent="-114300" lvl="0" marL="0" rtl="0" algn="l">
              <a:lnSpc>
                <a:spcPct val="90000"/>
              </a:lnSpc>
              <a:spcBef>
                <a:spcPts val="0"/>
              </a:spcBef>
              <a:spcAft>
                <a:spcPts val="0"/>
              </a:spcAft>
              <a:buClr>
                <a:schemeClr val="dk1"/>
              </a:buClr>
              <a:buSzPts val="1800"/>
              <a:buFont typeface="Arial"/>
              <a:buChar char="•"/>
            </a:pPr>
            <a:r>
              <a:rPr lang="en-US" sz="1500"/>
              <a:t>The first tried to create a contour to distinguish between land surface and water level.  </a:t>
            </a:r>
            <a:endParaRPr/>
          </a:p>
          <a:p>
            <a:pPr indent="-228600" lvl="1" marL="457200" rtl="0" algn="l">
              <a:lnSpc>
                <a:spcPct val="90000"/>
              </a:lnSpc>
              <a:spcBef>
                <a:spcPts val="0"/>
              </a:spcBef>
              <a:spcAft>
                <a:spcPts val="0"/>
              </a:spcAft>
              <a:buClr>
                <a:schemeClr val="dk1"/>
              </a:buClr>
              <a:buSzPts val="1400"/>
              <a:buFont typeface="Arial"/>
              <a:buChar char="•"/>
            </a:pPr>
            <a:r>
              <a:rPr lang="en-US" sz="1100"/>
              <a:t>This proved to be faced with difficulties finding one bounding separation between the two to create a result on the Pi and upload to the drive.</a:t>
            </a:r>
            <a:endParaRPr sz="1100"/>
          </a:p>
          <a:p>
            <a:pPr indent="114300" lvl="0" marL="0" rtl="0" algn="l">
              <a:lnSpc>
                <a:spcPct val="90000"/>
              </a:lnSpc>
              <a:spcBef>
                <a:spcPts val="1200"/>
              </a:spcBef>
              <a:spcAft>
                <a:spcPts val="1200"/>
              </a:spcAft>
              <a:buClr>
                <a:schemeClr val="dk1"/>
              </a:buClr>
              <a:buSzPts val="1800"/>
              <a:buFont typeface="Arial"/>
              <a:buNone/>
            </a:pPr>
            <a:r>
              <a:t/>
            </a:r>
            <a:endParaRPr sz="1500"/>
          </a:p>
        </p:txBody>
      </p:sp>
      <p:sp>
        <p:nvSpPr>
          <p:cNvPr id="465" name="Google Shape;46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9" name="Shape 469"/>
        <p:cNvGrpSpPr/>
        <p:nvPr/>
      </p:nvGrpSpPr>
      <p:grpSpPr>
        <a:xfrm>
          <a:off x="0" y="0"/>
          <a:ext cx="0" cy="0"/>
          <a:chOff x="0" y="0"/>
          <a:chExt cx="0" cy="0"/>
        </a:xfrm>
      </p:grpSpPr>
      <p:sp>
        <p:nvSpPr>
          <p:cNvPr id="470" name="Google Shape;470;p12"/>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71" name="Google Shape;471;p12"/>
          <p:cNvSpPr/>
          <p:nvPr/>
        </p:nvSpPr>
        <p:spPr>
          <a:xfrm>
            <a:off x="418656" y="0"/>
            <a:ext cx="8375586" cy="1514104"/>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72" name="Google Shape;472;p12"/>
          <p:cNvSpPr/>
          <p:nvPr/>
        </p:nvSpPr>
        <p:spPr>
          <a:xfrm>
            <a:off x="425196" y="0"/>
            <a:ext cx="8366760" cy="15087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73" name="Google Shape;473;p12"/>
          <p:cNvSpPr txBox="1"/>
          <p:nvPr>
            <p:ph type="title"/>
          </p:nvPr>
        </p:nvSpPr>
        <p:spPr>
          <a:xfrm>
            <a:off x="836676" y="411480"/>
            <a:ext cx="7626000" cy="88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3000">
                <a:solidFill>
                  <a:schemeClr val="dk1"/>
                </a:solidFill>
                <a:latin typeface="Calibri"/>
                <a:ea typeface="Calibri"/>
                <a:cs typeface="Calibri"/>
                <a:sym typeface="Calibri"/>
              </a:rPr>
              <a:t>Idea using Computer Level Sensor</a:t>
            </a:r>
            <a:endParaRPr/>
          </a:p>
        </p:txBody>
      </p:sp>
      <p:sp>
        <p:nvSpPr>
          <p:cNvPr id="474" name="Google Shape;474;p12"/>
          <p:cNvSpPr/>
          <p:nvPr/>
        </p:nvSpPr>
        <p:spPr>
          <a:xfrm>
            <a:off x="374125" y="569214"/>
            <a:ext cx="96012" cy="5280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475" name="Google Shape;475;p12"/>
          <p:cNvSpPr txBox="1"/>
          <p:nvPr>
            <p:ph idx="1" type="body"/>
          </p:nvPr>
        </p:nvSpPr>
        <p:spPr>
          <a:xfrm>
            <a:off x="836676" y="1861457"/>
            <a:ext cx="7626000" cy="27714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0"/>
              </a:spcBef>
              <a:spcAft>
                <a:spcPts val="0"/>
              </a:spcAft>
              <a:buClr>
                <a:schemeClr val="dk1"/>
              </a:buClr>
              <a:buSzPts val="1800"/>
              <a:buFont typeface="Arial"/>
              <a:buChar char="•"/>
            </a:pPr>
            <a:r>
              <a:rPr lang="en-US" sz="1700"/>
              <a:t>We next used the idea of creating a reader of a staff gauge with a computer program which would take measurements.</a:t>
            </a:r>
            <a:endParaRPr/>
          </a:p>
          <a:p>
            <a:pPr indent="-228600" lvl="0" marL="457200" rtl="0" algn="l">
              <a:lnSpc>
                <a:spcPct val="90000"/>
              </a:lnSpc>
              <a:spcBef>
                <a:spcPts val="600"/>
              </a:spcBef>
              <a:spcAft>
                <a:spcPts val="0"/>
              </a:spcAft>
              <a:buClr>
                <a:schemeClr val="dk1"/>
              </a:buClr>
              <a:buSzPts val="1800"/>
              <a:buFont typeface="Arial"/>
              <a:buChar char="•"/>
            </a:pPr>
            <a:r>
              <a:rPr lang="en-US" sz="1700"/>
              <a:t>We were able to successfully implement this by finding the bounding box using cv2 in python.</a:t>
            </a:r>
            <a:endParaRPr/>
          </a:p>
          <a:p>
            <a:pPr indent="-228600" lvl="0" marL="457200" rtl="0" algn="l">
              <a:lnSpc>
                <a:spcPct val="90000"/>
              </a:lnSpc>
              <a:spcBef>
                <a:spcPts val="600"/>
              </a:spcBef>
              <a:spcAft>
                <a:spcPts val="0"/>
              </a:spcAft>
              <a:buClr>
                <a:schemeClr val="dk1"/>
              </a:buClr>
              <a:buSzPts val="1800"/>
              <a:buFont typeface="Arial"/>
              <a:buChar char="•"/>
            </a:pPr>
            <a:r>
              <a:rPr lang="en-US" sz="1700"/>
              <a:t>The bounding box creates coordinates from the image file which shows where the object fills the smallest rectangle. We reference the distance from the bottom of the object and use a height threshold to quantify what the data is telling us.</a:t>
            </a:r>
            <a:endParaRPr/>
          </a:p>
          <a:p>
            <a:pPr indent="-228600" lvl="0" marL="457200" rtl="0" algn="l">
              <a:lnSpc>
                <a:spcPct val="90000"/>
              </a:lnSpc>
              <a:spcBef>
                <a:spcPts val="600"/>
              </a:spcBef>
              <a:spcAft>
                <a:spcPts val="600"/>
              </a:spcAft>
              <a:buClr>
                <a:schemeClr val="dk1"/>
              </a:buClr>
              <a:buSzPts val="1800"/>
              <a:buFont typeface="Arial"/>
              <a:buChar char="•"/>
            </a:pPr>
            <a:r>
              <a:rPr lang="en-US" sz="1700"/>
              <a:t>With some minor adjustments on the gauge and with secure and proper placement, we were able to reliable take measurements from the device. </a:t>
            </a:r>
            <a:endParaRPr/>
          </a:p>
        </p:txBody>
      </p:sp>
      <p:sp>
        <p:nvSpPr>
          <p:cNvPr id="476" name="Google Shape;47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 name="Shape 113"/>
        <p:cNvGrpSpPr/>
        <p:nvPr/>
      </p:nvGrpSpPr>
      <p:grpSpPr>
        <a:xfrm>
          <a:off x="0" y="0"/>
          <a:ext cx="0" cy="0"/>
          <a:chOff x="0" y="0"/>
          <a:chExt cx="0" cy="0"/>
        </a:xfrm>
      </p:grpSpPr>
      <p:sp>
        <p:nvSpPr>
          <p:cNvPr id="114" name="Google Shape;114;g22f8cfb2d02_0_0"/>
          <p:cNvSpPr/>
          <p:nvPr/>
        </p:nvSpPr>
        <p:spPr>
          <a:xfrm>
            <a:off x="0" y="22890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5" name="Google Shape;115;g22f8cfb2d02_0_0"/>
          <p:cNvSpPr/>
          <p:nvPr/>
        </p:nvSpPr>
        <p:spPr>
          <a:xfrm>
            <a:off x="595400" y="3566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16" name="Google Shape;116;g22f8cfb2d02_0_0"/>
          <p:cNvSpPr txBox="1"/>
          <p:nvPr>
            <p:ph idx="1" type="body"/>
          </p:nvPr>
        </p:nvSpPr>
        <p:spPr>
          <a:xfrm>
            <a:off x="595399" y="964125"/>
            <a:ext cx="8274600" cy="4615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600"/>
              </a:spcBef>
              <a:spcAft>
                <a:spcPts val="0"/>
              </a:spcAft>
              <a:buSzPts val="1800"/>
              <a:buChar char="•"/>
            </a:pPr>
            <a:r>
              <a:rPr lang="en-US" sz="1800"/>
              <a:t>Measuring water level can be expensive.</a:t>
            </a:r>
            <a:endParaRPr sz="1800"/>
          </a:p>
          <a:p>
            <a:pPr indent="-342900" lvl="1" marL="914400" rtl="0" algn="l">
              <a:lnSpc>
                <a:spcPct val="90000"/>
              </a:lnSpc>
              <a:spcBef>
                <a:spcPts val="0"/>
              </a:spcBef>
              <a:spcAft>
                <a:spcPts val="0"/>
              </a:spcAft>
              <a:buSzPts val="1800"/>
              <a:buChar char="○"/>
            </a:pPr>
            <a:r>
              <a:rPr lang="en-US" sz="1800"/>
              <a:t>USGS study shows capital cost between $5,000-$10,000[1]</a:t>
            </a:r>
            <a:endParaRPr sz="1800"/>
          </a:p>
          <a:p>
            <a:pPr indent="-342900" lvl="1" marL="914400" rtl="0" algn="l">
              <a:lnSpc>
                <a:spcPct val="90000"/>
              </a:lnSpc>
              <a:spcBef>
                <a:spcPts val="0"/>
              </a:spcBef>
              <a:spcAft>
                <a:spcPts val="0"/>
              </a:spcAft>
              <a:buSzPts val="1800"/>
              <a:buChar char="○"/>
            </a:pPr>
            <a:r>
              <a:rPr lang="en-US" sz="1800"/>
              <a:t>A study claims the cost of installation to be $300,000[2]</a:t>
            </a:r>
            <a:br>
              <a:rPr lang="en-US" sz="1800"/>
            </a:br>
            <a:br>
              <a:rPr lang="en-US" sz="1800"/>
            </a:br>
            <a:endParaRPr sz="1800"/>
          </a:p>
          <a:p>
            <a:pPr indent="-342900" lvl="0" marL="457200" rtl="0" algn="l">
              <a:lnSpc>
                <a:spcPct val="90000"/>
              </a:lnSpc>
              <a:spcBef>
                <a:spcPts val="0"/>
              </a:spcBef>
              <a:spcAft>
                <a:spcPts val="0"/>
              </a:spcAft>
              <a:buSzPts val="1800"/>
              <a:buChar char="•"/>
            </a:pPr>
            <a:r>
              <a:rPr lang="en-US" sz="1800">
                <a:highlight>
                  <a:srgbClr val="FFFFFF"/>
                </a:highlight>
              </a:rPr>
              <a:t>Existing methods work but can be affected by various anomalies [3]</a:t>
            </a:r>
            <a:endParaRPr sz="1800">
              <a:solidFill>
                <a:srgbClr val="FF0000"/>
              </a:solidFill>
            </a:endParaRPr>
          </a:p>
          <a:p>
            <a:pPr indent="-342900" lvl="1" marL="914400" rtl="0" algn="l">
              <a:lnSpc>
                <a:spcPct val="90000"/>
              </a:lnSpc>
              <a:spcBef>
                <a:spcPts val="0"/>
              </a:spcBef>
              <a:spcAft>
                <a:spcPts val="0"/>
              </a:spcAft>
              <a:buSzPts val="1800"/>
              <a:buChar char="○"/>
            </a:pPr>
            <a:r>
              <a:rPr lang="en-US" sz="1800"/>
              <a:t>stilling well- bias errors, high maintenance cost </a:t>
            </a:r>
            <a:endParaRPr sz="1800"/>
          </a:p>
          <a:p>
            <a:pPr indent="-342900" lvl="1" marL="914400" rtl="0" algn="l">
              <a:lnSpc>
                <a:spcPct val="90000"/>
              </a:lnSpc>
              <a:spcBef>
                <a:spcPts val="0"/>
              </a:spcBef>
              <a:spcAft>
                <a:spcPts val="0"/>
              </a:spcAft>
              <a:buSzPts val="1800"/>
              <a:buChar char="○"/>
            </a:pPr>
            <a:r>
              <a:rPr lang="en-US" sz="1800"/>
              <a:t>ultrasonic- sensitive to temperature, and high waves</a:t>
            </a:r>
            <a:endParaRPr sz="1800"/>
          </a:p>
          <a:p>
            <a:pPr indent="-342900" lvl="1" marL="914400" rtl="0" algn="l">
              <a:lnSpc>
                <a:spcPct val="90000"/>
              </a:lnSpc>
              <a:spcBef>
                <a:spcPts val="0"/>
              </a:spcBef>
              <a:spcAft>
                <a:spcPts val="0"/>
              </a:spcAft>
              <a:buSzPts val="1800"/>
              <a:buChar char="○"/>
            </a:pPr>
            <a:r>
              <a:rPr lang="en-US" sz="1800"/>
              <a:t>pressure gauges- seasonal shift</a:t>
            </a:r>
            <a:br>
              <a:rPr lang="en-US" sz="1800"/>
            </a:br>
            <a:endParaRPr sz="1800"/>
          </a:p>
        </p:txBody>
      </p:sp>
      <p:sp>
        <p:nvSpPr>
          <p:cNvPr id="117" name="Google Shape;117;g22f8cfb2d02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118" name="Google Shape;118;g22f8cfb2d02_0_0"/>
          <p:cNvSpPr/>
          <p:nvPr/>
        </p:nvSpPr>
        <p:spPr>
          <a:xfrm>
            <a:off x="691400" y="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9" name="Google Shape;119;g22f8cfb2d02_0_0"/>
          <p:cNvSpPr txBox="1"/>
          <p:nvPr>
            <p:ph type="title"/>
          </p:nvPr>
        </p:nvSpPr>
        <p:spPr>
          <a:xfrm>
            <a:off x="650544" y="36635"/>
            <a:ext cx="7626000" cy="88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111"/>
              <a:buFont typeface="Calibri"/>
              <a:buNone/>
            </a:pPr>
            <a:r>
              <a:rPr lang="en-US" sz="3200"/>
              <a:t>A better solution is needed</a:t>
            </a:r>
            <a:endParaRPr sz="320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0" name="Shape 480"/>
        <p:cNvGrpSpPr/>
        <p:nvPr/>
      </p:nvGrpSpPr>
      <p:grpSpPr>
        <a:xfrm>
          <a:off x="0" y="0"/>
          <a:ext cx="0" cy="0"/>
          <a:chOff x="0" y="0"/>
          <a:chExt cx="0" cy="0"/>
        </a:xfrm>
      </p:grpSpPr>
      <p:sp>
        <p:nvSpPr>
          <p:cNvPr id="481" name="Google Shape;481;p13"/>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82" name="Google Shape;482;p13"/>
          <p:cNvSpPr/>
          <p:nvPr/>
        </p:nvSpPr>
        <p:spPr>
          <a:xfrm>
            <a:off x="418656" y="0"/>
            <a:ext cx="8375586" cy="1514104"/>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83" name="Google Shape;483;p13"/>
          <p:cNvSpPr/>
          <p:nvPr/>
        </p:nvSpPr>
        <p:spPr>
          <a:xfrm>
            <a:off x="425196" y="0"/>
            <a:ext cx="8366760" cy="15087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84" name="Google Shape;484;p13"/>
          <p:cNvSpPr txBox="1"/>
          <p:nvPr>
            <p:ph type="title"/>
          </p:nvPr>
        </p:nvSpPr>
        <p:spPr>
          <a:xfrm>
            <a:off x="836676" y="411480"/>
            <a:ext cx="7626000" cy="88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3000">
                <a:solidFill>
                  <a:schemeClr val="dk1"/>
                </a:solidFill>
                <a:latin typeface="Calibri"/>
                <a:ea typeface="Calibri"/>
                <a:cs typeface="Calibri"/>
                <a:sym typeface="Calibri"/>
              </a:rPr>
              <a:t>Computer Level Sensor</a:t>
            </a:r>
            <a:endParaRPr/>
          </a:p>
        </p:txBody>
      </p:sp>
      <p:sp>
        <p:nvSpPr>
          <p:cNvPr id="485" name="Google Shape;485;p13"/>
          <p:cNvSpPr/>
          <p:nvPr/>
        </p:nvSpPr>
        <p:spPr>
          <a:xfrm>
            <a:off x="374125" y="569214"/>
            <a:ext cx="96012" cy="5280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486" name="Google Shape;486;p13"/>
          <p:cNvSpPr txBox="1"/>
          <p:nvPr>
            <p:ph idx="1" type="body"/>
          </p:nvPr>
        </p:nvSpPr>
        <p:spPr>
          <a:xfrm>
            <a:off x="836676" y="1861457"/>
            <a:ext cx="7626000" cy="27714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0"/>
              </a:spcBef>
              <a:spcAft>
                <a:spcPts val="0"/>
              </a:spcAft>
              <a:buClr>
                <a:schemeClr val="dk1"/>
              </a:buClr>
              <a:buSzPts val="1800"/>
              <a:buFont typeface="Arial"/>
              <a:buChar char="•"/>
            </a:pPr>
            <a:r>
              <a:rPr lang="en-US" sz="1400"/>
              <a:t>This program takes the picture, and processes by converting color to create effective separation of noise.  We then use a contour device and a bounding box to find the coordinates of the object we have placed.</a:t>
            </a:r>
            <a:endParaRPr/>
          </a:p>
          <a:p>
            <a:pPr indent="-228600" lvl="0" marL="457200" rtl="0" algn="l">
              <a:lnSpc>
                <a:spcPct val="90000"/>
              </a:lnSpc>
              <a:spcBef>
                <a:spcPts val="0"/>
              </a:spcBef>
              <a:spcAft>
                <a:spcPts val="0"/>
              </a:spcAft>
              <a:buClr>
                <a:schemeClr val="dk1"/>
              </a:buClr>
              <a:buSzPts val="1800"/>
              <a:buFont typeface="Arial"/>
              <a:buChar char="•"/>
            </a:pPr>
            <a:r>
              <a:rPr lang="en-US" sz="1400"/>
              <a:t>The water height is the available amount of image that is left on the staff after subtracting difference from ground.</a:t>
            </a:r>
            <a:endParaRPr sz="1400"/>
          </a:p>
          <a:p>
            <a:pPr indent="-228600" lvl="0" marL="457200" rtl="0" algn="l">
              <a:lnSpc>
                <a:spcPct val="90000"/>
              </a:lnSpc>
              <a:spcBef>
                <a:spcPts val="0"/>
              </a:spcBef>
              <a:spcAft>
                <a:spcPts val="0"/>
              </a:spcAft>
              <a:buClr>
                <a:schemeClr val="dk1"/>
              </a:buClr>
              <a:buSzPts val="1800"/>
              <a:buFont typeface="Arial"/>
              <a:buChar char="•"/>
            </a:pPr>
            <a:r>
              <a:rPr lang="en-US" sz="1400"/>
              <a:t>Levels are appended to a log file which we examine in the cloud context to create a forecast on the status of flood levels.  </a:t>
            </a:r>
            <a:endParaRPr/>
          </a:p>
          <a:p>
            <a:pPr indent="-228600" lvl="0" marL="457200" rtl="0" algn="l">
              <a:lnSpc>
                <a:spcPct val="90000"/>
              </a:lnSpc>
              <a:spcBef>
                <a:spcPts val="0"/>
              </a:spcBef>
              <a:spcAft>
                <a:spcPts val="0"/>
              </a:spcAft>
              <a:buClr>
                <a:schemeClr val="dk1"/>
              </a:buClr>
              <a:buSzPts val="1800"/>
              <a:buChar char="•"/>
            </a:pPr>
            <a:r>
              <a:rPr lang="en-US" sz="1400"/>
              <a:t>Functionality will increase- we plan to integrate data into a workflow using Google Cloud Functions and possibly other Machine Learning and Statistical metrics. </a:t>
            </a:r>
            <a:endParaRPr sz="1400"/>
          </a:p>
        </p:txBody>
      </p:sp>
      <p:sp>
        <p:nvSpPr>
          <p:cNvPr id="487" name="Google Shape;48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14"/>
          <p:cNvSpPr txBox="1"/>
          <p:nvPr>
            <p:ph idx="1" type="body"/>
          </p:nvPr>
        </p:nvSpPr>
        <p:spPr>
          <a:xfrm>
            <a:off x="311700" y="592100"/>
            <a:ext cx="8520600" cy="39768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1200"/>
              </a:spcAft>
              <a:buClr>
                <a:schemeClr val="dk1"/>
              </a:buClr>
              <a:buSzPts val="1800"/>
              <a:buNone/>
            </a:pPr>
            <a:r>
              <a:t/>
            </a:r>
            <a:endParaRPr/>
          </a:p>
        </p:txBody>
      </p:sp>
      <p:pic>
        <p:nvPicPr>
          <p:cNvPr id="493" name="Google Shape;493;p14"/>
          <p:cNvPicPr preferRelativeResize="0"/>
          <p:nvPr/>
        </p:nvPicPr>
        <p:blipFill rotWithShape="1">
          <a:blip r:embed="rId3">
            <a:alphaModFix/>
          </a:blip>
          <a:srcRect b="0" l="0" r="0" t="0"/>
          <a:stretch/>
        </p:blipFill>
        <p:spPr>
          <a:xfrm>
            <a:off x="182841" y="295050"/>
            <a:ext cx="8013817" cy="5143500"/>
          </a:xfrm>
          <a:prstGeom prst="rect">
            <a:avLst/>
          </a:prstGeom>
          <a:noFill/>
          <a:ln>
            <a:noFill/>
          </a:ln>
        </p:spPr>
      </p:pic>
      <p:pic>
        <p:nvPicPr>
          <p:cNvPr descr="Icon&#10;&#10;Description automatically generated" id="494" name="Google Shape;494;p14"/>
          <p:cNvPicPr preferRelativeResize="0"/>
          <p:nvPr/>
        </p:nvPicPr>
        <p:blipFill rotWithShape="1">
          <a:blip r:embed="rId4">
            <a:alphaModFix/>
          </a:blip>
          <a:srcRect b="0" l="0" r="0" t="0"/>
          <a:stretch/>
        </p:blipFill>
        <p:spPr>
          <a:xfrm>
            <a:off x="7316189" y="2101970"/>
            <a:ext cx="1218661" cy="939561"/>
          </a:xfrm>
          <a:prstGeom prst="rect">
            <a:avLst/>
          </a:prstGeom>
          <a:noFill/>
          <a:ln>
            <a:noFill/>
          </a:ln>
        </p:spPr>
      </p:pic>
      <p:sp>
        <p:nvSpPr>
          <p:cNvPr id="495" name="Google Shape;49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 name="Shape 499"/>
        <p:cNvGrpSpPr/>
        <p:nvPr/>
      </p:nvGrpSpPr>
      <p:grpSpPr>
        <a:xfrm>
          <a:off x="0" y="0"/>
          <a:ext cx="0" cy="0"/>
          <a:chOff x="0" y="0"/>
          <a:chExt cx="0" cy="0"/>
        </a:xfrm>
      </p:grpSpPr>
      <p:sp>
        <p:nvSpPr>
          <p:cNvPr id="500" name="Google Shape;500;p15"/>
          <p:cNvSpPr/>
          <p:nvPr/>
        </p:nvSpPr>
        <p:spPr>
          <a:xfrm>
            <a:off x="0" y="0"/>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1" name="Google Shape;501;p15"/>
          <p:cNvSpPr txBox="1"/>
          <p:nvPr>
            <p:ph type="title"/>
          </p:nvPr>
        </p:nvSpPr>
        <p:spPr>
          <a:xfrm>
            <a:off x="480060" y="246888"/>
            <a:ext cx="5170800" cy="1337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5000">
                <a:solidFill>
                  <a:schemeClr val="dk1"/>
                </a:solidFill>
                <a:latin typeface="Calibri"/>
                <a:ea typeface="Calibri"/>
                <a:cs typeface="Calibri"/>
                <a:sym typeface="Calibri"/>
              </a:rPr>
              <a:t>Implementation</a:t>
            </a:r>
            <a:endParaRPr/>
          </a:p>
        </p:txBody>
      </p:sp>
      <p:sp>
        <p:nvSpPr>
          <p:cNvPr id="502" name="Google Shape;502;p15"/>
          <p:cNvSpPr/>
          <p:nvPr/>
        </p:nvSpPr>
        <p:spPr>
          <a:xfrm>
            <a:off x="569214" y="1796796"/>
            <a:ext cx="3182691" cy="13716"/>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03" name="Google Shape;503;p15"/>
          <p:cNvSpPr txBox="1"/>
          <p:nvPr>
            <p:ph idx="1" type="body"/>
          </p:nvPr>
        </p:nvSpPr>
        <p:spPr>
          <a:xfrm>
            <a:off x="480060" y="2029968"/>
            <a:ext cx="5170800" cy="26130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0"/>
              </a:spcBef>
              <a:spcAft>
                <a:spcPts val="0"/>
              </a:spcAft>
              <a:buClr>
                <a:schemeClr val="dk1"/>
              </a:buClr>
              <a:buSzPts val="1800"/>
              <a:buFont typeface="Arial"/>
              <a:buChar char="•"/>
            </a:pPr>
            <a:r>
              <a:rPr lang="en-US" sz="1400"/>
              <a:t>We have deployed the system on nearby location.  </a:t>
            </a:r>
            <a:endParaRPr sz="1400"/>
          </a:p>
          <a:p>
            <a:pPr indent="-228600" lvl="0" marL="457200" rtl="0" algn="l">
              <a:lnSpc>
                <a:spcPct val="90000"/>
              </a:lnSpc>
              <a:spcBef>
                <a:spcPts val="0"/>
              </a:spcBef>
              <a:spcAft>
                <a:spcPts val="0"/>
              </a:spcAft>
              <a:buClr>
                <a:schemeClr val="dk1"/>
              </a:buClr>
              <a:buSzPts val="1800"/>
              <a:buFont typeface="Arial"/>
              <a:buChar char="•"/>
            </a:pPr>
            <a:r>
              <a:rPr lang="en-US" sz="1400"/>
              <a:t>We have a unique view of a location to monitor for water level. </a:t>
            </a:r>
            <a:endParaRPr/>
          </a:p>
          <a:p>
            <a:pPr indent="-228600" lvl="0" marL="457200" rtl="0" algn="l">
              <a:lnSpc>
                <a:spcPct val="90000"/>
              </a:lnSpc>
              <a:spcBef>
                <a:spcPts val="0"/>
              </a:spcBef>
              <a:spcAft>
                <a:spcPts val="0"/>
              </a:spcAft>
              <a:buClr>
                <a:schemeClr val="dk1"/>
              </a:buClr>
              <a:buSzPts val="1800"/>
              <a:buFont typeface="Arial"/>
              <a:buChar char="•"/>
            </a:pPr>
            <a:r>
              <a:rPr lang="en-US" sz="1400"/>
              <a:t>Results include streamflow, water volume, and short term and long term water planning and event alerts.  </a:t>
            </a:r>
            <a:endParaRPr sz="1400"/>
          </a:p>
          <a:p>
            <a:pPr indent="-228600" lvl="0" marL="457200" rtl="0" algn="l">
              <a:lnSpc>
                <a:spcPct val="90000"/>
              </a:lnSpc>
              <a:spcBef>
                <a:spcPts val="0"/>
              </a:spcBef>
              <a:spcAft>
                <a:spcPts val="0"/>
              </a:spcAft>
              <a:buClr>
                <a:schemeClr val="dk1"/>
              </a:buClr>
              <a:buSzPts val="1800"/>
              <a:buFont typeface="Arial"/>
              <a:buChar char="•"/>
            </a:pPr>
            <a:r>
              <a:rPr lang="en-US" sz="1400"/>
              <a:t>We will have data comparable to stream gauge measurements.  USGA keeps records of information of this type in an online site database</a:t>
            </a:r>
            <a:endParaRPr sz="1400"/>
          </a:p>
          <a:p>
            <a:pPr indent="-228600" lvl="0" marL="457200" rtl="0" algn="l">
              <a:lnSpc>
                <a:spcPct val="90000"/>
              </a:lnSpc>
              <a:spcBef>
                <a:spcPts val="0"/>
              </a:spcBef>
              <a:spcAft>
                <a:spcPts val="0"/>
              </a:spcAft>
              <a:buClr>
                <a:schemeClr val="dk1"/>
              </a:buClr>
              <a:buSzPts val="1800"/>
              <a:buFont typeface="Arial"/>
              <a:buChar char="•"/>
            </a:pPr>
            <a:r>
              <a:rPr lang="en-US" sz="1400"/>
              <a:t>Streamflow is measured by hand and is done more infrequently than can be accomplished by a detection program.</a:t>
            </a:r>
            <a:endParaRPr sz="1400"/>
          </a:p>
          <a:p>
            <a:pPr indent="-228600" lvl="0" marL="457200" rtl="0" algn="l">
              <a:lnSpc>
                <a:spcPct val="90000"/>
              </a:lnSpc>
              <a:spcBef>
                <a:spcPts val="0"/>
              </a:spcBef>
              <a:spcAft>
                <a:spcPts val="0"/>
              </a:spcAft>
              <a:buClr>
                <a:schemeClr val="dk1"/>
              </a:buClr>
              <a:buSzPts val="1800"/>
              <a:buFont typeface="Arial"/>
              <a:buChar char="•"/>
            </a:pPr>
            <a:r>
              <a:rPr lang="en-US" sz="1400"/>
              <a:t>There are ways to improve upon process.  This will be revealed.</a:t>
            </a:r>
            <a:endParaRPr/>
          </a:p>
          <a:p>
            <a:pPr indent="114300" lvl="0" marL="0" rtl="0" algn="l">
              <a:lnSpc>
                <a:spcPct val="90000"/>
              </a:lnSpc>
              <a:spcBef>
                <a:spcPts val="1200"/>
              </a:spcBef>
              <a:spcAft>
                <a:spcPts val="1200"/>
              </a:spcAft>
              <a:buClr>
                <a:schemeClr val="dk1"/>
              </a:buClr>
              <a:buSzPts val="1800"/>
              <a:buFont typeface="Arial"/>
              <a:buNone/>
            </a:pPr>
            <a:r>
              <a:t/>
            </a:r>
            <a:endParaRPr sz="1400"/>
          </a:p>
        </p:txBody>
      </p:sp>
      <p:pic>
        <p:nvPicPr>
          <p:cNvPr id="504" name="Google Shape;504;p15"/>
          <p:cNvPicPr preferRelativeResize="0"/>
          <p:nvPr/>
        </p:nvPicPr>
        <p:blipFill rotWithShape="1">
          <a:blip r:embed="rId3">
            <a:alphaModFix/>
          </a:blip>
          <a:srcRect b="-2" l="19766" r="6355" t="0"/>
          <a:stretch/>
        </p:blipFill>
        <p:spPr>
          <a:xfrm>
            <a:off x="6117340" y="-5"/>
            <a:ext cx="3026660" cy="3134105"/>
          </a:xfrm>
          <a:custGeom>
            <a:rect b="b" l="l" r="r" t="t"/>
            <a:pathLst>
              <a:path extrusionOk="0" h="4178808" w="4035547">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a:noFill/>
          <a:ln>
            <a:noFill/>
          </a:ln>
        </p:spPr>
      </p:pic>
      <p:pic>
        <p:nvPicPr>
          <p:cNvPr id="505" name="Google Shape;505;p15"/>
          <p:cNvPicPr preferRelativeResize="0"/>
          <p:nvPr/>
        </p:nvPicPr>
        <p:blipFill rotWithShape="1">
          <a:blip r:embed="rId4">
            <a:alphaModFix/>
          </a:blip>
          <a:srcRect b="14653" l="0" r="-4" t="0"/>
          <a:stretch/>
        </p:blipFill>
        <p:spPr>
          <a:xfrm>
            <a:off x="6108267" y="3200400"/>
            <a:ext cx="3035733" cy="1943106"/>
          </a:xfrm>
          <a:custGeom>
            <a:rect b="b" l="l" r="r" t="t"/>
            <a:pathLst>
              <a:path extrusionOk="0" h="2495811" w="4047645">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a:noFill/>
          <a:ln>
            <a:noFill/>
          </a:ln>
        </p:spPr>
      </p:pic>
      <p:sp>
        <p:nvSpPr>
          <p:cNvPr id="506" name="Google Shape;506;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1200"/>
              </a:spcAft>
              <a:buClr>
                <a:schemeClr val="dk1"/>
              </a:buClr>
              <a:buSzPts val="1800"/>
              <a:buNone/>
            </a:pPr>
            <a:r>
              <a:t/>
            </a:r>
            <a:endParaRPr/>
          </a:p>
        </p:txBody>
      </p:sp>
      <p:pic>
        <p:nvPicPr>
          <p:cNvPr id="512" name="Google Shape;512;p16"/>
          <p:cNvPicPr preferRelativeResize="0"/>
          <p:nvPr/>
        </p:nvPicPr>
        <p:blipFill rotWithShape="1">
          <a:blip r:embed="rId3">
            <a:alphaModFix/>
          </a:blip>
          <a:srcRect b="0" l="0" r="0" t="0"/>
          <a:stretch/>
        </p:blipFill>
        <p:spPr>
          <a:xfrm>
            <a:off x="469225" y="2911175"/>
            <a:ext cx="4218700" cy="2534175"/>
          </a:xfrm>
          <a:prstGeom prst="rect">
            <a:avLst/>
          </a:prstGeom>
          <a:noFill/>
          <a:ln>
            <a:noFill/>
          </a:ln>
        </p:spPr>
      </p:pic>
      <p:pic>
        <p:nvPicPr>
          <p:cNvPr id="513" name="Google Shape;513;p16"/>
          <p:cNvPicPr preferRelativeResize="0"/>
          <p:nvPr/>
        </p:nvPicPr>
        <p:blipFill rotWithShape="1">
          <a:blip r:embed="rId4">
            <a:alphaModFix/>
          </a:blip>
          <a:srcRect b="0" l="0" r="0" t="0"/>
          <a:stretch/>
        </p:blipFill>
        <p:spPr>
          <a:xfrm>
            <a:off x="4814700" y="133375"/>
            <a:ext cx="3862650" cy="2534175"/>
          </a:xfrm>
          <a:prstGeom prst="rect">
            <a:avLst/>
          </a:prstGeom>
          <a:noFill/>
          <a:ln>
            <a:noFill/>
          </a:ln>
        </p:spPr>
      </p:pic>
      <p:pic>
        <p:nvPicPr>
          <p:cNvPr id="514" name="Google Shape;514;p16"/>
          <p:cNvPicPr preferRelativeResize="0"/>
          <p:nvPr/>
        </p:nvPicPr>
        <p:blipFill rotWithShape="1">
          <a:blip r:embed="rId5">
            <a:alphaModFix/>
          </a:blip>
          <a:srcRect b="0" l="0" r="0" t="0"/>
          <a:stretch/>
        </p:blipFill>
        <p:spPr>
          <a:xfrm>
            <a:off x="6436149" y="2501825"/>
            <a:ext cx="3862650" cy="2534175"/>
          </a:xfrm>
          <a:prstGeom prst="rect">
            <a:avLst/>
          </a:prstGeom>
          <a:noFill/>
          <a:ln>
            <a:noFill/>
          </a:ln>
        </p:spPr>
      </p:pic>
      <p:pic>
        <p:nvPicPr>
          <p:cNvPr id="515" name="Google Shape;515;p16"/>
          <p:cNvPicPr preferRelativeResize="0"/>
          <p:nvPr/>
        </p:nvPicPr>
        <p:blipFill rotWithShape="1">
          <a:blip r:embed="rId6">
            <a:alphaModFix/>
          </a:blip>
          <a:srcRect b="0" l="0" r="0" t="0"/>
          <a:stretch/>
        </p:blipFill>
        <p:spPr>
          <a:xfrm>
            <a:off x="439225" y="119600"/>
            <a:ext cx="3920200" cy="2561701"/>
          </a:xfrm>
          <a:prstGeom prst="rect">
            <a:avLst/>
          </a:prstGeom>
          <a:noFill/>
          <a:ln>
            <a:noFill/>
          </a:ln>
        </p:spPr>
      </p:pic>
      <p:sp>
        <p:nvSpPr>
          <p:cNvPr id="516" name="Google Shape;51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0" name="Shape 520"/>
        <p:cNvGrpSpPr/>
        <p:nvPr/>
      </p:nvGrpSpPr>
      <p:grpSpPr>
        <a:xfrm>
          <a:off x="0" y="0"/>
          <a:ext cx="0" cy="0"/>
          <a:chOff x="0" y="0"/>
          <a:chExt cx="0" cy="0"/>
        </a:xfrm>
      </p:grpSpPr>
      <p:sp>
        <p:nvSpPr>
          <p:cNvPr id="521" name="Google Shape;521;p17"/>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22" name="Google Shape;522;p17"/>
          <p:cNvSpPr/>
          <p:nvPr/>
        </p:nvSpPr>
        <p:spPr>
          <a:xfrm>
            <a:off x="418656" y="0"/>
            <a:ext cx="8375586" cy="1514104"/>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23" name="Google Shape;523;p17"/>
          <p:cNvSpPr/>
          <p:nvPr/>
        </p:nvSpPr>
        <p:spPr>
          <a:xfrm>
            <a:off x="425196" y="0"/>
            <a:ext cx="8366760" cy="15087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24" name="Google Shape;524;p17"/>
          <p:cNvSpPr txBox="1"/>
          <p:nvPr>
            <p:ph type="title"/>
          </p:nvPr>
        </p:nvSpPr>
        <p:spPr>
          <a:xfrm>
            <a:off x="836676" y="411480"/>
            <a:ext cx="7626000" cy="88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3000">
                <a:solidFill>
                  <a:schemeClr val="dk1"/>
                </a:solidFill>
                <a:latin typeface="Calibri"/>
                <a:ea typeface="Calibri"/>
                <a:cs typeface="Calibri"/>
                <a:sym typeface="Calibri"/>
              </a:rPr>
              <a:t>Next steps and concepts to realize in FEWS</a:t>
            </a:r>
            <a:endParaRPr/>
          </a:p>
        </p:txBody>
      </p:sp>
      <p:sp>
        <p:nvSpPr>
          <p:cNvPr id="525" name="Google Shape;525;p17"/>
          <p:cNvSpPr/>
          <p:nvPr/>
        </p:nvSpPr>
        <p:spPr>
          <a:xfrm>
            <a:off x="374125" y="569214"/>
            <a:ext cx="96012" cy="5280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26" name="Google Shape;526;p17"/>
          <p:cNvSpPr txBox="1"/>
          <p:nvPr>
            <p:ph idx="1" type="body"/>
          </p:nvPr>
        </p:nvSpPr>
        <p:spPr>
          <a:xfrm>
            <a:off x="836676" y="1861457"/>
            <a:ext cx="7626000" cy="27714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0"/>
              </a:spcBef>
              <a:spcAft>
                <a:spcPts val="0"/>
              </a:spcAft>
              <a:buClr>
                <a:schemeClr val="dk1"/>
              </a:buClr>
              <a:buSzPts val="1800"/>
              <a:buFont typeface="Arial"/>
              <a:buChar char="•"/>
            </a:pPr>
            <a:r>
              <a:rPr lang="en-US" sz="1700"/>
              <a:t>We have a team at Tennessee Tech that gather sensor data.  </a:t>
            </a:r>
            <a:endParaRPr sz="1700"/>
          </a:p>
          <a:p>
            <a:pPr indent="-228600" lvl="0" marL="457200" rtl="0" algn="l">
              <a:lnSpc>
                <a:spcPct val="90000"/>
              </a:lnSpc>
              <a:spcBef>
                <a:spcPts val="600"/>
              </a:spcBef>
              <a:spcAft>
                <a:spcPts val="0"/>
              </a:spcAft>
              <a:buClr>
                <a:schemeClr val="dk1"/>
              </a:buClr>
              <a:buSzPts val="1800"/>
              <a:buFont typeface="Arial"/>
              <a:buChar char="•"/>
            </a:pPr>
            <a:r>
              <a:rPr lang="en-US" sz="1700"/>
              <a:t>We can do comparative studies to determine the success of our approach.  </a:t>
            </a:r>
            <a:endParaRPr sz="1700"/>
          </a:p>
          <a:p>
            <a:pPr indent="-228600" lvl="0" marL="457200" rtl="0" algn="l">
              <a:lnSpc>
                <a:spcPct val="90000"/>
              </a:lnSpc>
              <a:spcBef>
                <a:spcPts val="600"/>
              </a:spcBef>
              <a:spcAft>
                <a:spcPts val="0"/>
              </a:spcAft>
              <a:buClr>
                <a:schemeClr val="dk1"/>
              </a:buClr>
              <a:buSzPts val="1800"/>
              <a:buFont typeface="Arial"/>
              <a:buChar char="•"/>
            </a:pPr>
            <a:r>
              <a:rPr lang="en-US" sz="1700"/>
              <a:t>Data is useful and helps improve calculations of other readings.  </a:t>
            </a:r>
            <a:endParaRPr sz="1700"/>
          </a:p>
          <a:p>
            <a:pPr indent="-228600" lvl="0" marL="457200" rtl="0" algn="l">
              <a:lnSpc>
                <a:spcPct val="90000"/>
              </a:lnSpc>
              <a:spcBef>
                <a:spcPts val="600"/>
              </a:spcBef>
              <a:spcAft>
                <a:spcPts val="0"/>
              </a:spcAft>
              <a:buClr>
                <a:schemeClr val="dk1"/>
              </a:buClr>
              <a:buSzPts val="1800"/>
              <a:buFont typeface="Arial"/>
              <a:buChar char="•"/>
            </a:pPr>
            <a:r>
              <a:rPr lang="en-US" sz="1700"/>
              <a:t>Moreover, we can quickly scale and add focus to a given area, or range of areas with this same methodology.</a:t>
            </a:r>
            <a:endParaRPr sz="1700"/>
          </a:p>
          <a:p>
            <a:pPr indent="-228600" lvl="0" marL="457200" rtl="0" algn="l">
              <a:lnSpc>
                <a:spcPct val="90000"/>
              </a:lnSpc>
              <a:spcBef>
                <a:spcPts val="600"/>
              </a:spcBef>
              <a:spcAft>
                <a:spcPts val="600"/>
              </a:spcAft>
              <a:buClr>
                <a:schemeClr val="dk1"/>
              </a:buClr>
              <a:buSzPts val="1800"/>
              <a:buFont typeface="Arial"/>
              <a:buChar char="•"/>
            </a:pPr>
            <a:r>
              <a:rPr lang="en-US" sz="1700"/>
              <a:t>Other types of sensors used to solidify studies are ultrasonic sensors, water flow sensors (magnet and current calculation), ultrasonic radar, stiller, radar, soil measurement, rainfall sensor, water cover on agriculture, erosion.</a:t>
            </a:r>
            <a:endParaRPr sz="1700"/>
          </a:p>
        </p:txBody>
      </p:sp>
      <p:sp>
        <p:nvSpPr>
          <p:cNvPr id="527" name="Google Shape;52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 name="Shape 531"/>
        <p:cNvGrpSpPr/>
        <p:nvPr/>
      </p:nvGrpSpPr>
      <p:grpSpPr>
        <a:xfrm>
          <a:off x="0" y="0"/>
          <a:ext cx="0" cy="0"/>
          <a:chOff x="0" y="0"/>
          <a:chExt cx="0" cy="0"/>
        </a:xfrm>
      </p:grpSpPr>
      <p:sp>
        <p:nvSpPr>
          <p:cNvPr id="532" name="Google Shape;532;p18"/>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33" name="Google Shape;533;p18"/>
          <p:cNvSpPr/>
          <p:nvPr/>
        </p:nvSpPr>
        <p:spPr>
          <a:xfrm>
            <a:off x="418656" y="0"/>
            <a:ext cx="8375586" cy="1514104"/>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34" name="Google Shape;534;p18"/>
          <p:cNvSpPr/>
          <p:nvPr/>
        </p:nvSpPr>
        <p:spPr>
          <a:xfrm>
            <a:off x="425196" y="0"/>
            <a:ext cx="8366760" cy="15087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35" name="Google Shape;535;p18"/>
          <p:cNvSpPr txBox="1"/>
          <p:nvPr>
            <p:ph type="title"/>
          </p:nvPr>
        </p:nvSpPr>
        <p:spPr>
          <a:xfrm>
            <a:off x="836676" y="411480"/>
            <a:ext cx="7626000" cy="88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3000">
                <a:solidFill>
                  <a:schemeClr val="dk1"/>
                </a:solidFill>
                <a:latin typeface="Calibri"/>
                <a:ea typeface="Calibri"/>
                <a:cs typeface="Calibri"/>
                <a:sym typeface="Calibri"/>
              </a:rPr>
              <a:t>How to model and quantify data</a:t>
            </a:r>
            <a:endParaRPr/>
          </a:p>
        </p:txBody>
      </p:sp>
      <p:sp>
        <p:nvSpPr>
          <p:cNvPr id="536" name="Google Shape;536;p18"/>
          <p:cNvSpPr/>
          <p:nvPr/>
        </p:nvSpPr>
        <p:spPr>
          <a:xfrm>
            <a:off x="374125" y="569214"/>
            <a:ext cx="96012" cy="5280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37" name="Google Shape;537;p18"/>
          <p:cNvSpPr txBox="1"/>
          <p:nvPr>
            <p:ph idx="1" type="body"/>
          </p:nvPr>
        </p:nvSpPr>
        <p:spPr>
          <a:xfrm>
            <a:off x="836676" y="1861457"/>
            <a:ext cx="7626000" cy="27714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0"/>
              </a:spcBef>
              <a:spcAft>
                <a:spcPts val="0"/>
              </a:spcAft>
              <a:buClr>
                <a:schemeClr val="dk1"/>
              </a:buClr>
              <a:buSzPts val="1800"/>
              <a:buFont typeface="Arial"/>
              <a:buChar char="•"/>
            </a:pPr>
            <a:r>
              <a:rPr lang="en-US" sz="1700"/>
              <a:t>We have gathered data as a flow of heights and widths to measure flood levels.</a:t>
            </a:r>
            <a:endParaRPr/>
          </a:p>
          <a:p>
            <a:pPr indent="-228600" lvl="0" marL="457200" rtl="0" algn="l">
              <a:lnSpc>
                <a:spcPct val="90000"/>
              </a:lnSpc>
              <a:spcBef>
                <a:spcPts val="600"/>
              </a:spcBef>
              <a:spcAft>
                <a:spcPts val="0"/>
              </a:spcAft>
              <a:buClr>
                <a:schemeClr val="dk1"/>
              </a:buClr>
              <a:buSzPts val="1800"/>
              <a:buFont typeface="Arial"/>
              <a:buChar char="•"/>
            </a:pPr>
            <a:r>
              <a:rPr lang="en-US" sz="1700"/>
              <a:t>R Squared? How does my data predict other data?</a:t>
            </a:r>
            <a:endParaRPr sz="1700"/>
          </a:p>
          <a:p>
            <a:pPr indent="-222250" lvl="0" marL="457200" rtl="0" algn="l">
              <a:lnSpc>
                <a:spcPct val="90000"/>
              </a:lnSpc>
              <a:spcBef>
                <a:spcPts val="600"/>
              </a:spcBef>
              <a:spcAft>
                <a:spcPts val="0"/>
              </a:spcAft>
              <a:buSzPts val="1700"/>
              <a:buChar char="•"/>
            </a:pPr>
            <a:r>
              <a:rPr lang="en-US" sz="1700"/>
              <a:t>Percent Bias? How are my measurements in their own right?</a:t>
            </a:r>
            <a:endParaRPr sz="1700"/>
          </a:p>
          <a:p>
            <a:pPr indent="-222250" lvl="0" marL="457200" rtl="0" algn="l">
              <a:lnSpc>
                <a:spcPct val="90000"/>
              </a:lnSpc>
              <a:spcBef>
                <a:spcPts val="600"/>
              </a:spcBef>
              <a:spcAft>
                <a:spcPts val="0"/>
              </a:spcAft>
              <a:buSzPts val="1700"/>
              <a:buChar char="•"/>
            </a:pPr>
            <a:r>
              <a:rPr lang="en-US" sz="1700"/>
              <a:t>Loess seasonal decomposition? How is my data unique?</a:t>
            </a:r>
            <a:endParaRPr sz="1700"/>
          </a:p>
          <a:p>
            <a:pPr indent="-228600" lvl="0" marL="457200" rtl="0" algn="l">
              <a:lnSpc>
                <a:spcPct val="90000"/>
              </a:lnSpc>
              <a:spcBef>
                <a:spcPts val="600"/>
              </a:spcBef>
              <a:spcAft>
                <a:spcPts val="0"/>
              </a:spcAft>
              <a:buClr>
                <a:schemeClr val="dk1"/>
              </a:buClr>
              <a:buSzPts val="1800"/>
              <a:buFont typeface="Arial"/>
              <a:buChar char="•"/>
            </a:pPr>
            <a:r>
              <a:rPr lang="en-US" sz="1700"/>
              <a:t>Nash-Sutcliffe </a:t>
            </a:r>
            <a:endParaRPr/>
          </a:p>
          <a:p>
            <a:pPr indent="0" lvl="0" marL="0" rtl="0" algn="l">
              <a:lnSpc>
                <a:spcPct val="90000"/>
              </a:lnSpc>
              <a:spcBef>
                <a:spcPts val="600"/>
              </a:spcBef>
              <a:spcAft>
                <a:spcPts val="600"/>
              </a:spcAft>
              <a:buSzPts val="1800"/>
              <a:buNone/>
            </a:pPr>
            <a:r>
              <a:t/>
            </a:r>
            <a:endParaRPr/>
          </a:p>
        </p:txBody>
      </p:sp>
      <p:sp>
        <p:nvSpPr>
          <p:cNvPr id="538" name="Google Shape;53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2" name="Shape 542"/>
        <p:cNvGrpSpPr/>
        <p:nvPr/>
      </p:nvGrpSpPr>
      <p:grpSpPr>
        <a:xfrm>
          <a:off x="0" y="0"/>
          <a:ext cx="0" cy="0"/>
          <a:chOff x="0" y="0"/>
          <a:chExt cx="0" cy="0"/>
        </a:xfrm>
      </p:grpSpPr>
      <p:sp>
        <p:nvSpPr>
          <p:cNvPr id="543" name="Google Shape;543;p19"/>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4" name="Google Shape;544;p19"/>
          <p:cNvSpPr txBox="1"/>
          <p:nvPr>
            <p:ph type="title"/>
          </p:nvPr>
        </p:nvSpPr>
        <p:spPr>
          <a:xfrm>
            <a:off x="473202" y="479640"/>
            <a:ext cx="2571900" cy="12894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3500">
                <a:solidFill>
                  <a:schemeClr val="dk1"/>
                </a:solidFill>
                <a:latin typeface="Calibri"/>
                <a:ea typeface="Calibri"/>
                <a:cs typeface="Calibri"/>
                <a:sym typeface="Calibri"/>
              </a:rPr>
              <a:t>Improving our Accuracy</a:t>
            </a:r>
            <a:endParaRPr/>
          </a:p>
        </p:txBody>
      </p:sp>
      <p:sp>
        <p:nvSpPr>
          <p:cNvPr id="545" name="Google Shape;545;p19"/>
          <p:cNvSpPr/>
          <p:nvPr/>
        </p:nvSpPr>
        <p:spPr>
          <a:xfrm>
            <a:off x="482458" y="1930317"/>
            <a:ext cx="2441321" cy="13716"/>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46" name="Google Shape;546;p19"/>
          <p:cNvSpPr txBox="1"/>
          <p:nvPr>
            <p:ph idx="1" type="body"/>
          </p:nvPr>
        </p:nvSpPr>
        <p:spPr>
          <a:xfrm>
            <a:off x="473202" y="2105406"/>
            <a:ext cx="2571900" cy="2558100"/>
          </a:xfrm>
          <a:prstGeom prst="rect">
            <a:avLst/>
          </a:prstGeom>
          <a:noFill/>
          <a:ln>
            <a:noFill/>
          </a:ln>
        </p:spPr>
        <p:txBody>
          <a:bodyPr anchorCtr="0" anchor="t" bIns="45700" lIns="91425" spcFirstLastPara="1" rIns="91425" wrap="square" tIns="45700">
            <a:normAutofit/>
          </a:bodyPr>
          <a:lstStyle/>
          <a:p>
            <a:pPr indent="-114300" lvl="0" marL="0" rtl="0" algn="l">
              <a:lnSpc>
                <a:spcPct val="90000"/>
              </a:lnSpc>
              <a:spcBef>
                <a:spcPts val="0"/>
              </a:spcBef>
              <a:spcAft>
                <a:spcPts val="0"/>
              </a:spcAft>
              <a:buClr>
                <a:schemeClr val="dk1"/>
              </a:buClr>
              <a:buSzPts val="1800"/>
              <a:buFont typeface="Arial"/>
              <a:buChar char="•"/>
            </a:pPr>
            <a:r>
              <a:rPr lang="en-US" sz="1400"/>
              <a:t>We can validate results with visual representation.</a:t>
            </a:r>
            <a:endParaRPr/>
          </a:p>
          <a:p>
            <a:pPr indent="-114300" lvl="0" marL="0" rtl="0" algn="l">
              <a:lnSpc>
                <a:spcPct val="90000"/>
              </a:lnSpc>
              <a:spcBef>
                <a:spcPts val="1200"/>
              </a:spcBef>
              <a:spcAft>
                <a:spcPts val="0"/>
              </a:spcAft>
              <a:buClr>
                <a:schemeClr val="dk1"/>
              </a:buClr>
              <a:buSzPts val="1800"/>
              <a:buFont typeface="Arial"/>
              <a:buChar char="•"/>
            </a:pPr>
            <a:r>
              <a:rPr lang="en-US" sz="1400"/>
              <a:t>Find a stage-discharge or storage-capacity curve.</a:t>
            </a:r>
            <a:endParaRPr sz="1400"/>
          </a:p>
          <a:p>
            <a:pPr indent="-69850" lvl="0" marL="0" rtl="0" algn="l">
              <a:lnSpc>
                <a:spcPct val="90000"/>
              </a:lnSpc>
              <a:spcBef>
                <a:spcPts val="1200"/>
              </a:spcBef>
              <a:spcAft>
                <a:spcPts val="0"/>
              </a:spcAft>
              <a:buClr>
                <a:schemeClr val="dk1"/>
              </a:buClr>
              <a:buSzPts val="1100"/>
              <a:buFont typeface="Arial"/>
              <a:buChar char="•"/>
            </a:pPr>
            <a:r>
              <a:rPr lang="en-US" sz="1400"/>
              <a:t>Measurements for water velocity get complicated, and the use of a greater number of data sources will produce more thorough results.</a:t>
            </a:r>
            <a:endParaRPr sz="1400"/>
          </a:p>
          <a:p>
            <a:pPr indent="114300" lvl="0" marL="0" rtl="0" algn="l">
              <a:lnSpc>
                <a:spcPct val="90000"/>
              </a:lnSpc>
              <a:spcBef>
                <a:spcPts val="1200"/>
              </a:spcBef>
              <a:spcAft>
                <a:spcPts val="0"/>
              </a:spcAft>
              <a:buClr>
                <a:schemeClr val="dk1"/>
              </a:buClr>
              <a:buSzPts val="1800"/>
              <a:buFont typeface="Arial"/>
              <a:buNone/>
            </a:pPr>
            <a:r>
              <a:t/>
            </a:r>
            <a:endParaRPr sz="1400"/>
          </a:p>
          <a:p>
            <a:pPr indent="114300" lvl="0" marL="0" rtl="0" algn="l">
              <a:lnSpc>
                <a:spcPct val="90000"/>
              </a:lnSpc>
              <a:spcBef>
                <a:spcPts val="1200"/>
              </a:spcBef>
              <a:spcAft>
                <a:spcPts val="1200"/>
              </a:spcAft>
              <a:buClr>
                <a:schemeClr val="dk1"/>
              </a:buClr>
              <a:buSzPts val="1800"/>
              <a:buFont typeface="Arial"/>
              <a:buNone/>
            </a:pPr>
            <a:r>
              <a:t/>
            </a:r>
            <a:endParaRPr sz="1400"/>
          </a:p>
        </p:txBody>
      </p:sp>
      <p:pic>
        <p:nvPicPr>
          <p:cNvPr id="547" name="Google Shape;547;p19"/>
          <p:cNvPicPr preferRelativeResize="0"/>
          <p:nvPr/>
        </p:nvPicPr>
        <p:blipFill rotWithShape="1">
          <a:blip r:embed="rId3">
            <a:alphaModFix/>
          </a:blip>
          <a:srcRect b="0" l="0" r="0" t="0"/>
          <a:stretch/>
        </p:blipFill>
        <p:spPr>
          <a:xfrm>
            <a:off x="3490722" y="1121969"/>
            <a:ext cx="5177790" cy="2899562"/>
          </a:xfrm>
          <a:prstGeom prst="rect">
            <a:avLst/>
          </a:prstGeom>
          <a:noFill/>
          <a:ln>
            <a:noFill/>
          </a:ln>
        </p:spPr>
      </p:pic>
      <p:sp>
        <p:nvSpPr>
          <p:cNvPr id="548" name="Google Shape;548;p19"/>
          <p:cNvSpPr txBox="1"/>
          <p:nvPr/>
        </p:nvSpPr>
        <p:spPr>
          <a:xfrm>
            <a:off x="4484076" y="4220307"/>
            <a:ext cx="29124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www.usgs.gov</a:t>
            </a:r>
            <a:endParaRPr b="0" i="0" sz="1400" u="none" cap="none" strike="noStrike">
              <a:solidFill>
                <a:srgbClr val="000000"/>
              </a:solidFill>
              <a:latin typeface="Arial"/>
              <a:ea typeface="Arial"/>
              <a:cs typeface="Arial"/>
              <a:sym typeface="Arial"/>
            </a:endParaRPr>
          </a:p>
        </p:txBody>
      </p:sp>
      <p:sp>
        <p:nvSpPr>
          <p:cNvPr id="549" name="Google Shape;54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3" name="Shape 553"/>
        <p:cNvGrpSpPr/>
        <p:nvPr/>
      </p:nvGrpSpPr>
      <p:grpSpPr>
        <a:xfrm>
          <a:off x="0" y="0"/>
          <a:ext cx="0" cy="0"/>
          <a:chOff x="0" y="0"/>
          <a:chExt cx="0" cy="0"/>
        </a:xfrm>
      </p:grpSpPr>
      <p:sp>
        <p:nvSpPr>
          <p:cNvPr id="554" name="Google Shape;554;p20"/>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55" name="Google Shape;555;p20"/>
          <p:cNvSpPr/>
          <p:nvPr/>
        </p:nvSpPr>
        <p:spPr>
          <a:xfrm>
            <a:off x="418656" y="513298"/>
            <a:ext cx="8375586" cy="3904530"/>
          </a:xfrm>
          <a:prstGeom prst="rect">
            <a:avLst/>
          </a:prstGeom>
          <a:solidFill>
            <a:schemeClr val="lt1"/>
          </a:solidFill>
          <a:ln cap="flat" cmpd="sng" w="12700">
            <a:solidFill>
              <a:srgbClr val="E1E1E1"/>
            </a:solidFill>
            <a:prstDash val="solid"/>
            <a:miter lim="800000"/>
            <a:headEnd len="sm" w="sm" type="none"/>
            <a:tailEnd len="sm" w="sm" type="none"/>
          </a:ln>
          <a:effectLst>
            <a:outerShdw blurRad="50800" rotWithShape="0" algn="tl" dir="2700000" dist="38100">
              <a:srgbClr val="C5C2C2">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56" name="Google Shape;556;p20"/>
          <p:cNvSpPr txBox="1"/>
          <p:nvPr>
            <p:ph type="title"/>
          </p:nvPr>
        </p:nvSpPr>
        <p:spPr>
          <a:xfrm>
            <a:off x="836676" y="1056114"/>
            <a:ext cx="7626000" cy="98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3000">
                <a:solidFill>
                  <a:schemeClr val="dk1"/>
                </a:solidFill>
                <a:latin typeface="Calibri"/>
                <a:ea typeface="Calibri"/>
                <a:cs typeface="Calibri"/>
                <a:sym typeface="Calibri"/>
              </a:rPr>
              <a:t>Computer vision calculations</a:t>
            </a:r>
            <a:endParaRPr/>
          </a:p>
        </p:txBody>
      </p:sp>
      <p:sp>
        <p:nvSpPr>
          <p:cNvPr id="557" name="Google Shape;557;p20"/>
          <p:cNvSpPr/>
          <p:nvPr/>
        </p:nvSpPr>
        <p:spPr>
          <a:xfrm>
            <a:off x="374125" y="1285220"/>
            <a:ext cx="96012" cy="5280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58" name="Google Shape;558;p20"/>
          <p:cNvSpPr txBox="1"/>
          <p:nvPr>
            <p:ph idx="1" type="body"/>
          </p:nvPr>
        </p:nvSpPr>
        <p:spPr>
          <a:xfrm>
            <a:off x="836676" y="1928078"/>
            <a:ext cx="7626000" cy="22623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0"/>
              </a:spcBef>
              <a:spcAft>
                <a:spcPts val="0"/>
              </a:spcAft>
              <a:buClr>
                <a:schemeClr val="dk1"/>
              </a:buClr>
              <a:buSzPts val="1800"/>
              <a:buFont typeface="Arial"/>
              <a:buChar char="•"/>
            </a:pPr>
            <a:r>
              <a:rPr lang="en-US" sz="1500"/>
              <a:t>Works read - How do they confirm results?  Alert to floods according to official data.</a:t>
            </a:r>
            <a:endParaRPr/>
          </a:p>
          <a:p>
            <a:pPr indent="-228600" lvl="0" marL="457200" rtl="0" algn="l">
              <a:lnSpc>
                <a:spcPct val="90000"/>
              </a:lnSpc>
              <a:spcBef>
                <a:spcPts val="600"/>
              </a:spcBef>
              <a:spcAft>
                <a:spcPts val="0"/>
              </a:spcAft>
              <a:buClr>
                <a:schemeClr val="dk1"/>
              </a:buClr>
              <a:buSzPts val="1800"/>
              <a:buFont typeface="Arial"/>
              <a:buChar char="•"/>
            </a:pPr>
            <a:r>
              <a:rPr lang="en-US" sz="1500"/>
              <a:t>Are testing done once flood detection is complete?</a:t>
            </a:r>
            <a:endParaRPr/>
          </a:p>
          <a:p>
            <a:pPr indent="-228600" lvl="0" marL="457200" rtl="0" algn="l">
              <a:lnSpc>
                <a:spcPct val="90000"/>
              </a:lnSpc>
              <a:spcBef>
                <a:spcPts val="600"/>
              </a:spcBef>
              <a:spcAft>
                <a:spcPts val="0"/>
              </a:spcAft>
              <a:buClr>
                <a:schemeClr val="dk1"/>
              </a:buClr>
              <a:buSzPts val="1800"/>
              <a:buFont typeface="Arial"/>
              <a:buChar char="•"/>
            </a:pPr>
            <a:r>
              <a:rPr lang="en-US" sz="1500"/>
              <a:t>The use of computer vision allows for calculations at different depths on different objects.  Advantages accumulate when you have a good data.</a:t>
            </a:r>
            <a:endParaRPr sz="1500"/>
          </a:p>
          <a:p>
            <a:pPr indent="-228600" lvl="0" marL="457200" rtl="0" algn="l">
              <a:lnSpc>
                <a:spcPct val="90000"/>
              </a:lnSpc>
              <a:spcBef>
                <a:spcPts val="600"/>
              </a:spcBef>
              <a:spcAft>
                <a:spcPts val="600"/>
              </a:spcAft>
              <a:buClr>
                <a:schemeClr val="dk1"/>
              </a:buClr>
              <a:buSzPts val="1800"/>
              <a:buFont typeface="Arial"/>
              <a:buChar char="•"/>
            </a:pPr>
            <a:r>
              <a:rPr lang="en-US" sz="1500"/>
              <a:t>We have solved many challenges, but we should define what it means to alert to a flood.</a:t>
            </a:r>
            <a:endParaRPr/>
          </a:p>
        </p:txBody>
      </p:sp>
      <p:sp>
        <p:nvSpPr>
          <p:cNvPr id="559" name="Google Shape;55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3" name="Shape 563"/>
        <p:cNvGrpSpPr/>
        <p:nvPr/>
      </p:nvGrpSpPr>
      <p:grpSpPr>
        <a:xfrm>
          <a:off x="0" y="0"/>
          <a:ext cx="0" cy="0"/>
          <a:chOff x="0" y="0"/>
          <a:chExt cx="0" cy="0"/>
        </a:xfrm>
      </p:grpSpPr>
      <p:sp>
        <p:nvSpPr>
          <p:cNvPr id="564" name="Google Shape;564;p21"/>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65" name="Google Shape;565;p21"/>
          <p:cNvSpPr/>
          <p:nvPr/>
        </p:nvSpPr>
        <p:spPr>
          <a:xfrm>
            <a:off x="418656" y="513298"/>
            <a:ext cx="8375586" cy="3904530"/>
          </a:xfrm>
          <a:prstGeom prst="rect">
            <a:avLst/>
          </a:prstGeom>
          <a:solidFill>
            <a:schemeClr val="lt1"/>
          </a:solidFill>
          <a:ln cap="flat" cmpd="sng" w="12700">
            <a:solidFill>
              <a:srgbClr val="E1E1E1"/>
            </a:solidFill>
            <a:prstDash val="solid"/>
            <a:miter lim="800000"/>
            <a:headEnd len="sm" w="sm" type="none"/>
            <a:tailEnd len="sm" w="sm" type="none"/>
          </a:ln>
          <a:effectLst>
            <a:outerShdw blurRad="50800" rotWithShape="0" algn="tl" dir="2700000" dist="38100">
              <a:srgbClr val="C5C2C2">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66" name="Google Shape;566;p21"/>
          <p:cNvSpPr txBox="1"/>
          <p:nvPr>
            <p:ph type="title"/>
          </p:nvPr>
        </p:nvSpPr>
        <p:spPr>
          <a:xfrm>
            <a:off x="836676" y="1056114"/>
            <a:ext cx="7626000" cy="98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3000">
                <a:solidFill>
                  <a:schemeClr val="dk1"/>
                </a:solidFill>
                <a:latin typeface="Calibri"/>
                <a:ea typeface="Calibri"/>
                <a:cs typeface="Calibri"/>
                <a:sym typeface="Calibri"/>
              </a:rPr>
              <a:t>FEWS helps realize goals in computer vision</a:t>
            </a:r>
            <a:endParaRPr/>
          </a:p>
        </p:txBody>
      </p:sp>
      <p:sp>
        <p:nvSpPr>
          <p:cNvPr id="567" name="Google Shape;567;p21"/>
          <p:cNvSpPr/>
          <p:nvPr/>
        </p:nvSpPr>
        <p:spPr>
          <a:xfrm>
            <a:off x="374125" y="1285220"/>
            <a:ext cx="96012" cy="5280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568" name="Google Shape;568;p21"/>
          <p:cNvSpPr txBox="1"/>
          <p:nvPr>
            <p:ph idx="1" type="body"/>
          </p:nvPr>
        </p:nvSpPr>
        <p:spPr>
          <a:xfrm>
            <a:off x="836676" y="2221992"/>
            <a:ext cx="7626000" cy="1968300"/>
          </a:xfrm>
          <a:prstGeom prst="rect">
            <a:avLst/>
          </a:prstGeom>
          <a:noFill/>
          <a:ln>
            <a:noFill/>
          </a:ln>
        </p:spPr>
        <p:txBody>
          <a:bodyPr anchorCtr="0" anchor="t" bIns="45700" lIns="91425" spcFirstLastPara="1" rIns="91425" wrap="square" tIns="45700">
            <a:normAutofit fontScale="92500" lnSpcReduction="20000"/>
          </a:bodyPr>
          <a:lstStyle/>
          <a:p>
            <a:pPr indent="-220065" lvl="0" marL="457200" rtl="0" algn="l">
              <a:lnSpc>
                <a:spcPct val="90000"/>
              </a:lnSpc>
              <a:spcBef>
                <a:spcPts val="0"/>
              </a:spcBef>
              <a:spcAft>
                <a:spcPts val="0"/>
              </a:spcAft>
              <a:buClr>
                <a:schemeClr val="dk1"/>
              </a:buClr>
              <a:buSzPct val="120000"/>
              <a:buFont typeface="Arial"/>
              <a:buChar char="•"/>
            </a:pPr>
            <a:r>
              <a:rPr lang="en-US" sz="1500"/>
              <a:t>FEWS can vastly increase throughput on an individual device, but gives a clear way to create larger scale projects.</a:t>
            </a:r>
            <a:endParaRPr/>
          </a:p>
          <a:p>
            <a:pPr indent="-220065" lvl="0" marL="457200" rtl="0" algn="l">
              <a:lnSpc>
                <a:spcPct val="90000"/>
              </a:lnSpc>
              <a:spcBef>
                <a:spcPts val="0"/>
              </a:spcBef>
              <a:spcAft>
                <a:spcPts val="0"/>
              </a:spcAft>
              <a:buClr>
                <a:schemeClr val="dk1"/>
              </a:buClr>
              <a:buSzPct val="120000"/>
              <a:buFont typeface="Arial"/>
              <a:buChar char="•"/>
            </a:pPr>
            <a:r>
              <a:rPr lang="en-US" sz="1500"/>
              <a:t>Many ways to improve.</a:t>
            </a:r>
            <a:endParaRPr/>
          </a:p>
          <a:p>
            <a:pPr indent="-220065" lvl="0" marL="457200" rtl="0" algn="l">
              <a:lnSpc>
                <a:spcPct val="90000"/>
              </a:lnSpc>
              <a:spcBef>
                <a:spcPts val="0"/>
              </a:spcBef>
              <a:spcAft>
                <a:spcPts val="0"/>
              </a:spcAft>
              <a:buClr>
                <a:schemeClr val="dk1"/>
              </a:buClr>
              <a:buSzPct val="120000"/>
              <a:buFont typeface="Arial"/>
              <a:buChar char="•"/>
            </a:pPr>
            <a:r>
              <a:rPr lang="en-US" sz="1500"/>
              <a:t>Effective edge processing, combination of data on device, efficiency as rise of data transfer.</a:t>
            </a:r>
            <a:endParaRPr sz="1500"/>
          </a:p>
          <a:p>
            <a:pPr indent="-220065" lvl="0" marL="457200" rtl="0" algn="l">
              <a:lnSpc>
                <a:spcPct val="90000"/>
              </a:lnSpc>
              <a:spcBef>
                <a:spcPts val="0"/>
              </a:spcBef>
              <a:spcAft>
                <a:spcPts val="0"/>
              </a:spcAft>
              <a:buClr>
                <a:schemeClr val="dk1"/>
              </a:buClr>
              <a:buSzPct val="120000"/>
              <a:buFont typeface="Arial"/>
              <a:buChar char="•"/>
            </a:pPr>
            <a:r>
              <a:rPr lang="en-US" sz="1500"/>
              <a:t>We have the ability to program and increase performance.</a:t>
            </a:r>
            <a:endParaRPr/>
          </a:p>
          <a:p>
            <a:pPr indent="114300" lvl="0" marL="0" rtl="0" algn="l">
              <a:lnSpc>
                <a:spcPct val="90000"/>
              </a:lnSpc>
              <a:spcBef>
                <a:spcPts val="1200"/>
              </a:spcBef>
              <a:spcAft>
                <a:spcPts val="0"/>
              </a:spcAft>
              <a:buClr>
                <a:schemeClr val="dk1"/>
              </a:buClr>
              <a:buSzPct val="120000"/>
              <a:buFont typeface="Arial"/>
              <a:buNone/>
            </a:pPr>
            <a:r>
              <a:t/>
            </a:r>
            <a:endParaRPr sz="1500"/>
          </a:p>
          <a:p>
            <a:pPr indent="114300" lvl="0" marL="0" rtl="0" algn="l">
              <a:lnSpc>
                <a:spcPct val="90000"/>
              </a:lnSpc>
              <a:spcBef>
                <a:spcPts val="1200"/>
              </a:spcBef>
              <a:spcAft>
                <a:spcPts val="1200"/>
              </a:spcAft>
              <a:buClr>
                <a:schemeClr val="dk1"/>
              </a:buClr>
              <a:buSzPct val="120000"/>
              <a:buFont typeface="Arial"/>
              <a:buNone/>
            </a:pPr>
            <a:r>
              <a:t/>
            </a:r>
            <a:endParaRPr sz="1500"/>
          </a:p>
        </p:txBody>
      </p:sp>
      <p:sp>
        <p:nvSpPr>
          <p:cNvPr id="569" name="Google Shape;56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3" name="Shape 573"/>
        <p:cNvGrpSpPr/>
        <p:nvPr/>
      </p:nvGrpSpPr>
      <p:grpSpPr>
        <a:xfrm>
          <a:off x="0" y="0"/>
          <a:ext cx="0" cy="0"/>
          <a:chOff x="0" y="0"/>
          <a:chExt cx="0" cy="0"/>
        </a:xfrm>
      </p:grpSpPr>
      <p:sp>
        <p:nvSpPr>
          <p:cNvPr id="574" name="Google Shape;574;p22"/>
          <p:cNvSpPr/>
          <p:nvPr/>
        </p:nvSpPr>
        <p:spPr>
          <a:xfrm>
            <a:off x="0" y="0"/>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5" name="Google Shape;575;p22"/>
          <p:cNvSpPr txBox="1"/>
          <p:nvPr>
            <p:ph type="title"/>
          </p:nvPr>
        </p:nvSpPr>
        <p:spPr>
          <a:xfrm>
            <a:off x="459486" y="273843"/>
            <a:ext cx="5239500" cy="1332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4100"/>
              <a:t>Rapid Reaction</a:t>
            </a:r>
            <a:endParaRPr/>
          </a:p>
        </p:txBody>
      </p:sp>
      <p:pic>
        <p:nvPicPr>
          <p:cNvPr id="576" name="Google Shape;576;p22"/>
          <p:cNvPicPr preferRelativeResize="0"/>
          <p:nvPr/>
        </p:nvPicPr>
        <p:blipFill rotWithShape="1">
          <a:blip r:embed="rId3">
            <a:alphaModFix/>
          </a:blip>
          <a:srcRect b="0" l="0" r="0" t="0"/>
          <a:stretch/>
        </p:blipFill>
        <p:spPr>
          <a:xfrm>
            <a:off x="6667099" y="196493"/>
            <a:ext cx="1883940" cy="1417665"/>
          </a:xfrm>
          <a:prstGeom prst="rect">
            <a:avLst/>
          </a:prstGeom>
          <a:noFill/>
          <a:ln>
            <a:noFill/>
          </a:ln>
        </p:spPr>
      </p:pic>
      <p:sp>
        <p:nvSpPr>
          <p:cNvPr id="577" name="Google Shape;577;p22"/>
          <p:cNvSpPr/>
          <p:nvPr/>
        </p:nvSpPr>
        <p:spPr>
          <a:xfrm>
            <a:off x="628650" y="1736768"/>
            <a:ext cx="3257550" cy="13716"/>
          </a:xfrm>
          <a:custGeom>
            <a:rect b="b" l="l" r="r" t="t"/>
            <a:pathLst>
              <a:path extrusionOk="0" fill="none" h="18288" w="434340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extrusionOk="0" h="18288" w="434340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78" name="Google Shape;578;p22"/>
          <p:cNvSpPr txBox="1"/>
          <p:nvPr>
            <p:ph idx="1" type="body"/>
          </p:nvPr>
        </p:nvSpPr>
        <p:spPr>
          <a:xfrm>
            <a:off x="459486" y="1878614"/>
            <a:ext cx="5239500" cy="27540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0"/>
              </a:spcBef>
              <a:spcAft>
                <a:spcPts val="0"/>
              </a:spcAft>
              <a:buClr>
                <a:schemeClr val="dk1"/>
              </a:buClr>
              <a:buSzPts val="1400"/>
              <a:buFont typeface="Arial"/>
              <a:buChar char="•"/>
            </a:pPr>
            <a:r>
              <a:rPr lang="en-US" sz="1700"/>
              <a:t>Raspberry Pi can store a large dataset of photos in memory to become aware to trends in water level or abnormalities of conditions.</a:t>
            </a:r>
            <a:endParaRPr/>
          </a:p>
          <a:p>
            <a:pPr indent="-228600" lvl="0" marL="457200" rtl="0" algn="l">
              <a:lnSpc>
                <a:spcPct val="90000"/>
              </a:lnSpc>
              <a:spcBef>
                <a:spcPts val="600"/>
              </a:spcBef>
              <a:spcAft>
                <a:spcPts val="0"/>
              </a:spcAft>
              <a:buClr>
                <a:schemeClr val="dk1"/>
              </a:buClr>
              <a:buSzPts val="1400"/>
              <a:buFont typeface="Arial"/>
              <a:buChar char="•"/>
            </a:pPr>
            <a:r>
              <a:rPr lang="en-US" sz="1700"/>
              <a:t>We can include multiple measurements in a locality due to staff gauges with efficiency.</a:t>
            </a:r>
            <a:endParaRPr/>
          </a:p>
          <a:p>
            <a:pPr indent="-228600" lvl="0" marL="457200" rtl="0" algn="l">
              <a:lnSpc>
                <a:spcPct val="90000"/>
              </a:lnSpc>
              <a:spcBef>
                <a:spcPts val="600"/>
              </a:spcBef>
              <a:spcAft>
                <a:spcPts val="0"/>
              </a:spcAft>
              <a:buClr>
                <a:schemeClr val="dk1"/>
              </a:buClr>
              <a:buSzPts val="1400"/>
              <a:buFont typeface="Arial"/>
              <a:buChar char="•"/>
            </a:pPr>
            <a:r>
              <a:rPr lang="en-US" sz="1700"/>
              <a:t>Raspberry Pi FEWS has been programmed to check for occurrences that indicate flooding conditions every 15 minutes.</a:t>
            </a:r>
            <a:endParaRPr sz="1700"/>
          </a:p>
          <a:p>
            <a:pPr indent="-247650" lvl="0" marL="457200" rtl="0" algn="l">
              <a:lnSpc>
                <a:spcPct val="90000"/>
              </a:lnSpc>
              <a:spcBef>
                <a:spcPts val="600"/>
              </a:spcBef>
              <a:spcAft>
                <a:spcPts val="600"/>
              </a:spcAft>
              <a:buSzPts val="1700"/>
              <a:buChar char="•"/>
            </a:pPr>
            <a:r>
              <a:rPr lang="en-US" sz="1700"/>
              <a:t>Visual feedback</a:t>
            </a:r>
            <a:endParaRPr sz="1700"/>
          </a:p>
        </p:txBody>
      </p:sp>
      <p:pic>
        <p:nvPicPr>
          <p:cNvPr id="579" name="Google Shape;579;p22"/>
          <p:cNvPicPr preferRelativeResize="0"/>
          <p:nvPr/>
        </p:nvPicPr>
        <p:blipFill rotWithShape="1">
          <a:blip r:embed="rId4">
            <a:alphaModFix/>
          </a:blip>
          <a:srcRect b="0" l="0" r="0" t="0"/>
          <a:stretch/>
        </p:blipFill>
        <p:spPr>
          <a:xfrm>
            <a:off x="7297244" y="1732564"/>
            <a:ext cx="624946" cy="1417665"/>
          </a:xfrm>
          <a:prstGeom prst="rect">
            <a:avLst/>
          </a:prstGeom>
          <a:noFill/>
          <a:ln>
            <a:noFill/>
          </a:ln>
        </p:spPr>
      </p:pic>
      <p:pic>
        <p:nvPicPr>
          <p:cNvPr id="580" name="Google Shape;580;p22"/>
          <p:cNvPicPr preferRelativeResize="0"/>
          <p:nvPr/>
        </p:nvPicPr>
        <p:blipFill rotWithShape="1">
          <a:blip r:embed="rId5">
            <a:alphaModFix/>
          </a:blip>
          <a:srcRect b="0" l="0" r="0" t="0"/>
          <a:stretch/>
        </p:blipFill>
        <p:spPr>
          <a:xfrm>
            <a:off x="6900885" y="3268635"/>
            <a:ext cx="1417665" cy="1417665"/>
          </a:xfrm>
          <a:prstGeom prst="rect">
            <a:avLst/>
          </a:prstGeom>
          <a:noFill/>
          <a:ln>
            <a:noFill/>
          </a:ln>
        </p:spPr>
      </p:pic>
      <p:sp>
        <p:nvSpPr>
          <p:cNvPr id="581" name="Google Shape;58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21d6cf468d4_0_0"/>
          <p:cNvSpPr/>
          <p:nvPr/>
        </p:nvSpPr>
        <p:spPr>
          <a:xfrm>
            <a:off x="1228040" y="2830164"/>
            <a:ext cx="2325600" cy="17478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g21d6cf468d4_0_0"/>
          <p:cNvSpPr txBox="1"/>
          <p:nvPr>
            <p:ph idx="1" type="body"/>
          </p:nvPr>
        </p:nvSpPr>
        <p:spPr>
          <a:xfrm>
            <a:off x="454250" y="537875"/>
            <a:ext cx="8074800" cy="2292300"/>
          </a:xfrm>
          <a:prstGeom prst="rect">
            <a:avLst/>
          </a:prstGeom>
          <a:noFill/>
          <a:ln>
            <a:noFill/>
          </a:ln>
        </p:spPr>
        <p:txBody>
          <a:bodyPr anchorCtr="0" anchor="t" bIns="91425" lIns="91425" spcFirstLastPara="1" rIns="91425" wrap="square" tIns="91425">
            <a:noAutofit/>
          </a:bodyPr>
          <a:lstStyle/>
          <a:p>
            <a:pPr indent="-342900" lvl="1" marL="914400" rtl="0" algn="l">
              <a:lnSpc>
                <a:spcPct val="90000"/>
              </a:lnSpc>
              <a:spcBef>
                <a:spcPts val="600"/>
              </a:spcBef>
              <a:spcAft>
                <a:spcPts val="0"/>
              </a:spcAft>
              <a:buSzPts val="1800"/>
              <a:buChar char="○"/>
            </a:pPr>
            <a:r>
              <a:rPr lang="en-US" sz="1800"/>
              <a:t>Create a sensor that is able to </a:t>
            </a:r>
            <a:r>
              <a:rPr i="1" lang="en-US" sz="1800"/>
              <a:t>visually</a:t>
            </a:r>
            <a:r>
              <a:rPr lang="en-US" sz="1800"/>
              <a:t> interpret and record data.</a:t>
            </a:r>
            <a:br>
              <a:rPr lang="en-US" sz="1800"/>
            </a:br>
            <a:endParaRPr sz="1800"/>
          </a:p>
          <a:p>
            <a:pPr indent="-342900" lvl="1" marL="914400" rtl="0" algn="l">
              <a:lnSpc>
                <a:spcPct val="90000"/>
              </a:lnSpc>
              <a:spcBef>
                <a:spcPts val="0"/>
              </a:spcBef>
              <a:spcAft>
                <a:spcPts val="0"/>
              </a:spcAft>
              <a:buSzPts val="1800"/>
              <a:buChar char="○"/>
            </a:pPr>
            <a:r>
              <a:rPr lang="en-US" sz="1800"/>
              <a:t>Use visual data to </a:t>
            </a:r>
            <a:r>
              <a:rPr lang="en-US" sz="1800"/>
              <a:t>indicate</a:t>
            </a:r>
            <a:r>
              <a:rPr lang="en-US" sz="1800"/>
              <a:t> flood status</a:t>
            </a:r>
            <a:endParaRPr sz="1800"/>
          </a:p>
          <a:p>
            <a:pPr indent="-342900" lvl="2" marL="1371600" rtl="0" algn="l">
              <a:lnSpc>
                <a:spcPct val="90000"/>
              </a:lnSpc>
              <a:spcBef>
                <a:spcPts val="0"/>
              </a:spcBef>
              <a:spcAft>
                <a:spcPts val="0"/>
              </a:spcAft>
              <a:buSzPts val="1800"/>
              <a:buChar char="■"/>
            </a:pPr>
            <a:r>
              <a:rPr lang="en-US" sz="1800"/>
              <a:t>Certain change in measurement values indicates flood</a:t>
            </a:r>
            <a:endParaRPr sz="1800"/>
          </a:p>
          <a:p>
            <a:pPr indent="-342900" lvl="2" marL="1371600" rtl="0" algn="l">
              <a:lnSpc>
                <a:spcPct val="90000"/>
              </a:lnSpc>
              <a:spcBef>
                <a:spcPts val="0"/>
              </a:spcBef>
              <a:spcAft>
                <a:spcPts val="0"/>
              </a:spcAft>
              <a:buSzPts val="1800"/>
              <a:buChar char="■"/>
            </a:pPr>
            <a:r>
              <a:rPr lang="en-US" sz="1800"/>
              <a:t>The sensor should be autonomous</a:t>
            </a:r>
            <a:endParaRPr sz="1800"/>
          </a:p>
          <a:p>
            <a:pPr indent="-342900" lvl="3" marL="1828800" rtl="0" algn="l">
              <a:lnSpc>
                <a:spcPct val="90000"/>
              </a:lnSpc>
              <a:spcBef>
                <a:spcPts val="0"/>
              </a:spcBef>
              <a:spcAft>
                <a:spcPts val="0"/>
              </a:spcAft>
              <a:buSzPts val="1800"/>
              <a:buChar char="●"/>
            </a:pPr>
            <a:r>
              <a:rPr lang="en-US"/>
              <a:t>Can work with a battery module and solar panel</a:t>
            </a:r>
            <a:endParaRPr/>
          </a:p>
          <a:p>
            <a:pPr indent="-342900" lvl="3" marL="1828800" rtl="0" algn="l">
              <a:lnSpc>
                <a:spcPct val="90000"/>
              </a:lnSpc>
              <a:spcBef>
                <a:spcPts val="0"/>
              </a:spcBef>
              <a:spcAft>
                <a:spcPts val="0"/>
              </a:spcAft>
              <a:buSzPts val="1800"/>
              <a:buChar char="●"/>
            </a:pPr>
            <a:r>
              <a:rPr lang="en-US"/>
              <a:t>Can upload data to the cloud</a:t>
            </a:r>
            <a:endParaRPr sz="1800"/>
          </a:p>
        </p:txBody>
      </p:sp>
      <p:sp>
        <p:nvSpPr>
          <p:cNvPr id="126" name="Google Shape;126;g21d6cf468d4_0_0"/>
          <p:cNvSpPr txBox="1"/>
          <p:nvPr>
            <p:ph idx="12" type="sldNum"/>
          </p:nvPr>
        </p:nvSpPr>
        <p:spPr>
          <a:xfrm>
            <a:off x="8358333" y="46204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127" name="Google Shape;127;g21d6cf468d4_0_0"/>
          <p:cNvSpPr/>
          <p:nvPr/>
        </p:nvSpPr>
        <p:spPr>
          <a:xfrm>
            <a:off x="418650" y="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8" name="Google Shape;128;g21d6cf468d4_0_0"/>
          <p:cNvSpPr/>
          <p:nvPr/>
        </p:nvSpPr>
        <p:spPr>
          <a:xfrm>
            <a:off x="311700" y="3566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29" name="Google Shape;129;g21d6cf468d4_0_0"/>
          <p:cNvSpPr txBox="1"/>
          <p:nvPr>
            <p:ph type="title"/>
          </p:nvPr>
        </p:nvSpPr>
        <p:spPr>
          <a:xfrm>
            <a:off x="418650" y="3343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111"/>
              <a:buFont typeface="Calibri"/>
              <a:buNone/>
            </a:pPr>
            <a:r>
              <a:rPr lang="en-US" sz="3200"/>
              <a:t>Project Objective</a:t>
            </a:r>
            <a:endParaRPr sz="3200"/>
          </a:p>
          <a:p>
            <a:pPr indent="0" lvl="0" marL="0" rtl="0" algn="l">
              <a:lnSpc>
                <a:spcPct val="90000"/>
              </a:lnSpc>
              <a:spcBef>
                <a:spcPts val="0"/>
              </a:spcBef>
              <a:spcAft>
                <a:spcPts val="0"/>
              </a:spcAft>
              <a:buClr>
                <a:schemeClr val="dk1"/>
              </a:buClr>
              <a:buSzPts val="3111"/>
              <a:buFont typeface="Calibri"/>
              <a:buNone/>
            </a:pPr>
            <a:r>
              <a:t/>
            </a:r>
            <a:endParaRPr sz="3200"/>
          </a:p>
          <a:p>
            <a:pPr indent="0" lvl="0" marL="0" rtl="0" algn="l">
              <a:lnSpc>
                <a:spcPct val="90000"/>
              </a:lnSpc>
              <a:spcBef>
                <a:spcPts val="0"/>
              </a:spcBef>
              <a:spcAft>
                <a:spcPts val="0"/>
              </a:spcAft>
              <a:buClr>
                <a:schemeClr val="dk1"/>
              </a:buClr>
              <a:buSzPts val="3111"/>
              <a:buFont typeface="Calibri"/>
              <a:buNone/>
            </a:pPr>
            <a:r>
              <a:t/>
            </a:r>
            <a:endParaRPr sz="3200"/>
          </a:p>
        </p:txBody>
      </p:sp>
      <p:sp>
        <p:nvSpPr>
          <p:cNvPr id="130" name="Google Shape;130;g21d6cf468d4_0_0"/>
          <p:cNvSpPr/>
          <p:nvPr/>
        </p:nvSpPr>
        <p:spPr>
          <a:xfrm>
            <a:off x="1460390" y="4066814"/>
            <a:ext cx="1860900" cy="2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PI</a:t>
            </a:r>
            <a:endParaRPr b="0" i="0" sz="1200" u="none" cap="none" strike="noStrike">
              <a:solidFill>
                <a:srgbClr val="000000"/>
              </a:solidFill>
              <a:latin typeface="Arial"/>
              <a:ea typeface="Arial"/>
              <a:cs typeface="Arial"/>
              <a:sym typeface="Arial"/>
            </a:endParaRPr>
          </a:p>
        </p:txBody>
      </p:sp>
      <p:sp>
        <p:nvSpPr>
          <p:cNvPr id="131" name="Google Shape;131;g21d6cf468d4_0_0"/>
          <p:cNvSpPr/>
          <p:nvPr/>
        </p:nvSpPr>
        <p:spPr>
          <a:xfrm>
            <a:off x="1471315" y="3734264"/>
            <a:ext cx="1835700" cy="2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Camera</a:t>
            </a:r>
            <a:endParaRPr b="0" i="0" sz="1200" u="none" cap="none" strike="noStrike">
              <a:solidFill>
                <a:srgbClr val="000000"/>
              </a:solidFill>
              <a:latin typeface="Arial"/>
              <a:ea typeface="Arial"/>
              <a:cs typeface="Arial"/>
              <a:sym typeface="Arial"/>
            </a:endParaRPr>
          </a:p>
        </p:txBody>
      </p:sp>
      <p:sp>
        <p:nvSpPr>
          <p:cNvPr id="132" name="Google Shape;132;g21d6cf468d4_0_0"/>
          <p:cNvSpPr/>
          <p:nvPr/>
        </p:nvSpPr>
        <p:spPr>
          <a:xfrm>
            <a:off x="1471315" y="3373014"/>
            <a:ext cx="1835700" cy="2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Power (Solar + battery)</a:t>
            </a:r>
            <a:endParaRPr b="0" i="0" sz="1200" u="none" cap="none" strike="noStrike">
              <a:solidFill>
                <a:srgbClr val="000000"/>
              </a:solidFill>
              <a:latin typeface="Arial"/>
              <a:ea typeface="Arial"/>
              <a:cs typeface="Arial"/>
              <a:sym typeface="Arial"/>
            </a:endParaRPr>
          </a:p>
        </p:txBody>
      </p:sp>
      <p:sp>
        <p:nvSpPr>
          <p:cNvPr id="133" name="Google Shape;133;g21d6cf468d4_0_0"/>
          <p:cNvSpPr/>
          <p:nvPr/>
        </p:nvSpPr>
        <p:spPr>
          <a:xfrm>
            <a:off x="1471340" y="2976114"/>
            <a:ext cx="1835700" cy="2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Cellular Connectivity</a:t>
            </a:r>
            <a:endParaRPr b="0" i="0" sz="1200" u="none" cap="none" strike="noStrike">
              <a:solidFill>
                <a:srgbClr val="000000"/>
              </a:solidFill>
              <a:latin typeface="Arial"/>
              <a:ea typeface="Arial"/>
              <a:cs typeface="Arial"/>
              <a:sym typeface="Arial"/>
            </a:endParaRPr>
          </a:p>
        </p:txBody>
      </p:sp>
      <p:sp>
        <p:nvSpPr>
          <p:cNvPr id="134" name="Google Shape;134;g21d6cf468d4_0_0"/>
          <p:cNvSpPr/>
          <p:nvPr/>
        </p:nvSpPr>
        <p:spPr>
          <a:xfrm>
            <a:off x="4590185" y="3521475"/>
            <a:ext cx="2525100" cy="292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Google Cloud (Data Repository)</a:t>
            </a:r>
            <a:endParaRPr b="0" i="0" sz="1200" u="none" cap="none" strike="noStrike">
              <a:solidFill>
                <a:srgbClr val="000000"/>
              </a:solidFill>
              <a:latin typeface="Arial"/>
              <a:ea typeface="Arial"/>
              <a:cs typeface="Arial"/>
              <a:sym typeface="Arial"/>
            </a:endParaRPr>
          </a:p>
        </p:txBody>
      </p:sp>
      <p:cxnSp>
        <p:nvCxnSpPr>
          <p:cNvPr id="135" name="Google Shape;135;g21d6cf468d4_0_0"/>
          <p:cNvCxnSpPr/>
          <p:nvPr/>
        </p:nvCxnSpPr>
        <p:spPr>
          <a:xfrm>
            <a:off x="3599563" y="3665464"/>
            <a:ext cx="944700" cy="4200"/>
          </a:xfrm>
          <a:prstGeom prst="straightConnector1">
            <a:avLst/>
          </a:prstGeom>
          <a:noFill/>
          <a:ln cap="flat" cmpd="sng" w="9525">
            <a:solidFill>
              <a:schemeClr val="dk2"/>
            </a:solidFill>
            <a:prstDash val="solid"/>
            <a:round/>
            <a:headEnd len="sm" w="sm" type="none"/>
            <a:tailEnd len="med" w="med" type="triangle"/>
          </a:ln>
        </p:spPr>
      </p:cxnSp>
      <p:sp>
        <p:nvSpPr>
          <p:cNvPr id="136" name="Google Shape;136;g21d6cf468d4_0_0"/>
          <p:cNvSpPr txBox="1"/>
          <p:nvPr/>
        </p:nvSpPr>
        <p:spPr>
          <a:xfrm>
            <a:off x="2008025" y="4577975"/>
            <a:ext cx="762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Sensor</a:t>
            </a:r>
            <a:endParaRPr b="0" i="0" sz="1400" u="none" cap="none" strike="noStrike">
              <a:solidFill>
                <a:srgbClr val="000000"/>
              </a:solidFill>
              <a:latin typeface="Calibri"/>
              <a:ea typeface="Calibri"/>
              <a:cs typeface="Calibri"/>
              <a:sym typeface="Calibri"/>
            </a:endParaRPr>
          </a:p>
        </p:txBody>
      </p:sp>
      <p:sp>
        <p:nvSpPr>
          <p:cNvPr id="137" name="Google Shape;137;g21d6cf468d4_0_0"/>
          <p:cNvSpPr txBox="1"/>
          <p:nvPr/>
        </p:nvSpPr>
        <p:spPr>
          <a:xfrm>
            <a:off x="3645475" y="3268325"/>
            <a:ext cx="9447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Upload</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5" name="Shape 585"/>
        <p:cNvGrpSpPr/>
        <p:nvPr/>
      </p:nvGrpSpPr>
      <p:grpSpPr>
        <a:xfrm>
          <a:off x="0" y="0"/>
          <a:ext cx="0" cy="0"/>
          <a:chOff x="0" y="0"/>
          <a:chExt cx="0" cy="0"/>
        </a:xfrm>
      </p:grpSpPr>
      <p:sp>
        <p:nvSpPr>
          <p:cNvPr id="586" name="Google Shape;586;p23"/>
          <p:cNvSpPr/>
          <p:nvPr/>
        </p:nvSpPr>
        <p:spPr>
          <a:xfrm>
            <a:off x="0" y="0"/>
            <a:ext cx="9141714"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7" name="Google Shape;587;p23"/>
          <p:cNvSpPr txBox="1"/>
          <p:nvPr>
            <p:ph type="title"/>
          </p:nvPr>
        </p:nvSpPr>
        <p:spPr>
          <a:xfrm>
            <a:off x="628650" y="273843"/>
            <a:ext cx="7886700" cy="994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4100">
                <a:solidFill>
                  <a:schemeClr val="dk1"/>
                </a:solidFill>
                <a:latin typeface="Calibri"/>
                <a:ea typeface="Calibri"/>
                <a:cs typeface="Calibri"/>
                <a:sym typeface="Calibri"/>
              </a:rPr>
              <a:t>Field Durability </a:t>
            </a:r>
            <a:endParaRPr/>
          </a:p>
        </p:txBody>
      </p:sp>
      <p:sp>
        <p:nvSpPr>
          <p:cNvPr id="588" name="Google Shape;588;p23"/>
          <p:cNvSpPr/>
          <p:nvPr/>
        </p:nvSpPr>
        <p:spPr>
          <a:xfrm>
            <a:off x="501777" y="1258029"/>
            <a:ext cx="8140446" cy="13716"/>
          </a:xfrm>
          <a:custGeom>
            <a:rect b="b" l="l" r="r" t="t"/>
            <a:pathLst>
              <a:path extrusionOk="0" fill="none" h="18288" w="10853928">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extrusionOk="0" h="18288" w="10853928">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9" name="Google Shape;589;p23"/>
          <p:cNvSpPr txBox="1"/>
          <p:nvPr>
            <p:ph idx="1" type="body"/>
          </p:nvPr>
        </p:nvSpPr>
        <p:spPr>
          <a:xfrm>
            <a:off x="628650" y="1447038"/>
            <a:ext cx="7886700" cy="31890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0"/>
              </a:spcBef>
              <a:spcAft>
                <a:spcPts val="0"/>
              </a:spcAft>
              <a:buClr>
                <a:schemeClr val="dk1"/>
              </a:buClr>
              <a:buSzPts val="1800"/>
              <a:buFont typeface="Arial"/>
              <a:buChar char="•"/>
            </a:pPr>
            <a:r>
              <a:rPr lang="en-US" sz="1700"/>
              <a:t>Solar panel powered Pi is an excellent way to build a large scale IoT network with potentially many components</a:t>
            </a:r>
            <a:endParaRPr/>
          </a:p>
          <a:p>
            <a:pPr indent="-228600" lvl="0" marL="457200" rtl="0" algn="l">
              <a:lnSpc>
                <a:spcPct val="90000"/>
              </a:lnSpc>
              <a:spcBef>
                <a:spcPts val="600"/>
              </a:spcBef>
              <a:spcAft>
                <a:spcPts val="0"/>
              </a:spcAft>
              <a:buClr>
                <a:schemeClr val="dk1"/>
              </a:buClr>
              <a:buSzPts val="1800"/>
              <a:buFont typeface="Arial"/>
              <a:buChar char="•"/>
            </a:pPr>
            <a:r>
              <a:rPr lang="en-US" sz="1700"/>
              <a:t>Components being checking data,  different water level sensors, temperature and weather sensors, additional measurements for more robust depth accuracy </a:t>
            </a:r>
            <a:endParaRPr/>
          </a:p>
          <a:p>
            <a:pPr indent="-228600" lvl="0" marL="457200" rtl="0" algn="l">
              <a:lnSpc>
                <a:spcPct val="90000"/>
              </a:lnSpc>
              <a:spcBef>
                <a:spcPts val="600"/>
              </a:spcBef>
              <a:spcAft>
                <a:spcPts val="0"/>
              </a:spcAft>
              <a:buClr>
                <a:schemeClr val="dk1"/>
              </a:buClr>
              <a:buSzPts val="1800"/>
              <a:buFont typeface="Arial"/>
              <a:buChar char="•"/>
            </a:pPr>
            <a:r>
              <a:rPr lang="en-US" sz="1700"/>
              <a:t>Currently, we are working with voltage supply to the pi from our battery as our charging is effective and worthwhile for our purposes.</a:t>
            </a:r>
            <a:endParaRPr/>
          </a:p>
          <a:p>
            <a:pPr indent="-228600" lvl="0" marL="457200" rtl="0" algn="l">
              <a:lnSpc>
                <a:spcPct val="90000"/>
              </a:lnSpc>
              <a:spcBef>
                <a:spcPts val="600"/>
              </a:spcBef>
              <a:spcAft>
                <a:spcPts val="600"/>
              </a:spcAft>
              <a:buClr>
                <a:schemeClr val="dk1"/>
              </a:buClr>
              <a:buSzPts val="1800"/>
              <a:buFont typeface="Arial"/>
              <a:buChar char="•"/>
            </a:pPr>
            <a:r>
              <a:rPr lang="en-US" sz="1700"/>
              <a:t>Connectivity is typically very quick on bootup ~ 2-3 seconds.</a:t>
            </a:r>
            <a:endParaRPr/>
          </a:p>
        </p:txBody>
      </p:sp>
      <p:sp>
        <p:nvSpPr>
          <p:cNvPr id="590" name="Google Shape;59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24"/>
          <p:cNvSpPr txBox="1"/>
          <p:nvPr>
            <p:ph type="title"/>
          </p:nvPr>
        </p:nvSpPr>
        <p:spPr>
          <a:xfrm>
            <a:off x="311700" y="467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70707"/>
              <a:buFont typeface="Calibri"/>
              <a:buNone/>
            </a:pPr>
            <a:r>
              <a:rPr lang="en-US"/>
              <a:t>Local Area</a:t>
            </a:r>
            <a:endParaRPr/>
          </a:p>
        </p:txBody>
      </p:sp>
      <p:sp>
        <p:nvSpPr>
          <p:cNvPr id="596" name="Google Shape;596;p24"/>
          <p:cNvSpPr txBox="1"/>
          <p:nvPr>
            <p:ph idx="1" type="body"/>
          </p:nvPr>
        </p:nvSpPr>
        <p:spPr>
          <a:xfrm>
            <a:off x="353200" y="555050"/>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90000"/>
              </a:lnSpc>
              <a:spcBef>
                <a:spcPts val="0"/>
              </a:spcBef>
              <a:spcAft>
                <a:spcPts val="0"/>
              </a:spcAft>
              <a:buClr>
                <a:schemeClr val="dk1"/>
              </a:buClr>
              <a:buSzPts val="1800"/>
              <a:buChar char="●"/>
            </a:pPr>
            <a:r>
              <a:rPr lang="en-US" sz="1800"/>
              <a:t>We have access to several great testing spots.</a:t>
            </a:r>
            <a:endParaRPr sz="1800"/>
          </a:p>
          <a:p>
            <a:pPr indent="-342900" lvl="0" marL="457200" rtl="0" algn="l">
              <a:lnSpc>
                <a:spcPct val="90000"/>
              </a:lnSpc>
              <a:spcBef>
                <a:spcPts val="0"/>
              </a:spcBef>
              <a:spcAft>
                <a:spcPts val="0"/>
              </a:spcAft>
              <a:buClr>
                <a:schemeClr val="dk1"/>
              </a:buClr>
              <a:buSzPts val="1800"/>
              <a:buChar char="●"/>
            </a:pPr>
            <a:r>
              <a:rPr lang="en-US" sz="1800"/>
              <a:t>RPi can function as a Gateway with other devices using Software defined Radio.  </a:t>
            </a:r>
            <a:endParaRPr sz="1800"/>
          </a:p>
          <a:p>
            <a:pPr indent="-342900" lvl="0" marL="457200" rtl="0" algn="l">
              <a:lnSpc>
                <a:spcPct val="90000"/>
              </a:lnSpc>
              <a:spcBef>
                <a:spcPts val="0"/>
              </a:spcBef>
              <a:spcAft>
                <a:spcPts val="0"/>
              </a:spcAft>
              <a:buClr>
                <a:schemeClr val="dk1"/>
              </a:buClr>
              <a:buSzPts val="1800"/>
              <a:buChar char="●"/>
            </a:pPr>
            <a:r>
              <a:rPr lang="en-US" sz="1800"/>
              <a:t>A sensor network will increase accuracy provide more diverse data.  Our pi currently acts as its own gateway, however the strategy can vary based on the sufficiency of current findings.</a:t>
            </a:r>
            <a:endParaRPr sz="1800"/>
          </a:p>
        </p:txBody>
      </p:sp>
      <p:pic>
        <p:nvPicPr>
          <p:cNvPr id="597" name="Google Shape;597;p24"/>
          <p:cNvPicPr preferRelativeResize="0"/>
          <p:nvPr/>
        </p:nvPicPr>
        <p:blipFill rotWithShape="1">
          <a:blip r:embed="rId3">
            <a:alphaModFix/>
          </a:blip>
          <a:srcRect b="0" l="0" r="0" t="0"/>
          <a:stretch/>
        </p:blipFill>
        <p:spPr>
          <a:xfrm>
            <a:off x="3561916" y="1769558"/>
            <a:ext cx="4745124" cy="3570824"/>
          </a:xfrm>
          <a:prstGeom prst="rect">
            <a:avLst/>
          </a:prstGeom>
          <a:noFill/>
          <a:ln>
            <a:noFill/>
          </a:ln>
        </p:spPr>
      </p:pic>
      <p:sp>
        <p:nvSpPr>
          <p:cNvPr id="598" name="Google Shape;59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2" name="Shape 602"/>
        <p:cNvGrpSpPr/>
        <p:nvPr/>
      </p:nvGrpSpPr>
      <p:grpSpPr>
        <a:xfrm>
          <a:off x="0" y="0"/>
          <a:ext cx="0" cy="0"/>
          <a:chOff x="0" y="0"/>
          <a:chExt cx="0" cy="0"/>
        </a:xfrm>
      </p:grpSpPr>
      <p:sp>
        <p:nvSpPr>
          <p:cNvPr id="603" name="Google Shape;603;p26"/>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04" name="Google Shape;604;p26"/>
          <p:cNvSpPr/>
          <p:nvPr/>
        </p:nvSpPr>
        <p:spPr>
          <a:xfrm>
            <a:off x="418656" y="0"/>
            <a:ext cx="8375586" cy="1514104"/>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05" name="Google Shape;605;p26"/>
          <p:cNvSpPr/>
          <p:nvPr/>
        </p:nvSpPr>
        <p:spPr>
          <a:xfrm>
            <a:off x="425196" y="0"/>
            <a:ext cx="8366760" cy="15087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06" name="Google Shape;606;p26"/>
          <p:cNvSpPr txBox="1"/>
          <p:nvPr>
            <p:ph type="title"/>
          </p:nvPr>
        </p:nvSpPr>
        <p:spPr>
          <a:xfrm>
            <a:off x="836676" y="411480"/>
            <a:ext cx="7626000" cy="88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3000">
                <a:solidFill>
                  <a:schemeClr val="dk1"/>
                </a:solidFill>
                <a:latin typeface="Calibri"/>
                <a:ea typeface="Calibri"/>
                <a:cs typeface="Calibri"/>
                <a:sym typeface="Calibri"/>
              </a:rPr>
              <a:t>Gains Considerations and Thanks</a:t>
            </a:r>
            <a:endParaRPr/>
          </a:p>
        </p:txBody>
      </p:sp>
      <p:sp>
        <p:nvSpPr>
          <p:cNvPr id="607" name="Google Shape;607;p26"/>
          <p:cNvSpPr/>
          <p:nvPr/>
        </p:nvSpPr>
        <p:spPr>
          <a:xfrm>
            <a:off x="374125" y="569214"/>
            <a:ext cx="96012" cy="5280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08" name="Google Shape;608;p26"/>
          <p:cNvSpPr txBox="1"/>
          <p:nvPr>
            <p:ph idx="1" type="body"/>
          </p:nvPr>
        </p:nvSpPr>
        <p:spPr>
          <a:xfrm>
            <a:off x="836676" y="1861457"/>
            <a:ext cx="7626000" cy="2771400"/>
          </a:xfrm>
          <a:prstGeom prst="rect">
            <a:avLst/>
          </a:prstGeom>
          <a:noFill/>
          <a:ln>
            <a:noFill/>
          </a:ln>
        </p:spPr>
        <p:txBody>
          <a:bodyPr anchorCtr="0" anchor="t" bIns="45700" lIns="91425" spcFirstLastPara="1" rIns="91425" wrap="square" tIns="45700">
            <a:normAutofit/>
          </a:bodyPr>
          <a:lstStyle/>
          <a:p>
            <a:pPr indent="-114300" lvl="0" marL="0" rtl="0" algn="l">
              <a:lnSpc>
                <a:spcPct val="90000"/>
              </a:lnSpc>
              <a:spcBef>
                <a:spcPts val="0"/>
              </a:spcBef>
              <a:spcAft>
                <a:spcPts val="0"/>
              </a:spcAft>
              <a:buClr>
                <a:schemeClr val="dk1"/>
              </a:buClr>
              <a:buSzPts val="1800"/>
              <a:buFont typeface="Arial"/>
              <a:buChar char="•"/>
            </a:pPr>
            <a:r>
              <a:rPr lang="en-US" sz="1700"/>
              <a:t>Struggles can build on eachother.  </a:t>
            </a:r>
            <a:endParaRPr/>
          </a:p>
          <a:p>
            <a:pPr indent="114300" lvl="0" marL="0" rtl="0" algn="l">
              <a:lnSpc>
                <a:spcPct val="90000"/>
              </a:lnSpc>
              <a:spcBef>
                <a:spcPts val="0"/>
              </a:spcBef>
              <a:spcAft>
                <a:spcPts val="0"/>
              </a:spcAft>
              <a:buClr>
                <a:schemeClr val="dk1"/>
              </a:buClr>
              <a:buSzPts val="1800"/>
              <a:buFont typeface="Arial"/>
              <a:buNone/>
            </a:pPr>
            <a:r>
              <a:t/>
            </a:r>
            <a:endParaRPr sz="1700"/>
          </a:p>
          <a:p>
            <a:pPr indent="0" lvl="0" marL="0" rtl="0" algn="l">
              <a:lnSpc>
                <a:spcPct val="90000"/>
              </a:lnSpc>
              <a:spcBef>
                <a:spcPts val="0"/>
              </a:spcBef>
              <a:spcAft>
                <a:spcPts val="0"/>
              </a:spcAft>
              <a:buClr>
                <a:schemeClr val="dk1"/>
              </a:buClr>
              <a:buSzPts val="1800"/>
              <a:buNone/>
            </a:pPr>
            <a:r>
              <a:rPr lang="en-US" sz="1700"/>
              <a:t>Concerns in the form of extra process and services, potential open ports, malware threats, software hangups.  These issues can be resolved with patience and hard work.</a:t>
            </a:r>
            <a:endParaRPr/>
          </a:p>
          <a:p>
            <a:pPr indent="-114300" lvl="0" marL="0" rtl="0" algn="l">
              <a:lnSpc>
                <a:spcPct val="90000"/>
              </a:lnSpc>
              <a:spcBef>
                <a:spcPts val="1200"/>
              </a:spcBef>
              <a:spcAft>
                <a:spcPts val="0"/>
              </a:spcAft>
              <a:buClr>
                <a:schemeClr val="dk1"/>
              </a:buClr>
              <a:buSzPts val="1800"/>
              <a:buFont typeface="Arial"/>
              <a:buChar char="•"/>
            </a:pPr>
            <a:r>
              <a:rPr lang="en-US" sz="1700"/>
              <a:t>I learned valuable skills and wisdom with a great team.  I am proud to have been associated with my team members.  There is so much to be learned from FEWs.</a:t>
            </a:r>
            <a:endParaRPr sz="1700"/>
          </a:p>
          <a:p>
            <a:pPr indent="114300" lvl="0" marL="0" rtl="0" algn="l">
              <a:lnSpc>
                <a:spcPct val="90000"/>
              </a:lnSpc>
              <a:spcBef>
                <a:spcPts val="1200"/>
              </a:spcBef>
              <a:spcAft>
                <a:spcPts val="0"/>
              </a:spcAft>
              <a:buClr>
                <a:schemeClr val="dk1"/>
              </a:buClr>
              <a:buSzPts val="1800"/>
              <a:buFont typeface="Arial"/>
              <a:buNone/>
            </a:pPr>
            <a:r>
              <a:t/>
            </a:r>
            <a:endParaRPr sz="1700"/>
          </a:p>
          <a:p>
            <a:pPr indent="114300" lvl="0" marL="0" rtl="0" algn="l">
              <a:lnSpc>
                <a:spcPct val="90000"/>
              </a:lnSpc>
              <a:spcBef>
                <a:spcPts val="1200"/>
              </a:spcBef>
              <a:spcAft>
                <a:spcPts val="1200"/>
              </a:spcAft>
              <a:buClr>
                <a:schemeClr val="dk1"/>
              </a:buClr>
              <a:buSzPts val="1800"/>
              <a:buFont typeface="Arial"/>
              <a:buNone/>
            </a:pPr>
            <a:r>
              <a:t/>
            </a:r>
            <a:endParaRPr sz="1700"/>
          </a:p>
        </p:txBody>
      </p:sp>
      <p:sp>
        <p:nvSpPr>
          <p:cNvPr id="609" name="Google Shape;60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3" name="Shape 613"/>
        <p:cNvGrpSpPr/>
        <p:nvPr/>
      </p:nvGrpSpPr>
      <p:grpSpPr>
        <a:xfrm>
          <a:off x="0" y="0"/>
          <a:ext cx="0" cy="0"/>
          <a:chOff x="0" y="0"/>
          <a:chExt cx="0" cy="0"/>
        </a:xfrm>
      </p:grpSpPr>
      <p:sp>
        <p:nvSpPr>
          <p:cNvPr id="614" name="Google Shape;614;p27"/>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15" name="Google Shape;615;p27"/>
          <p:cNvSpPr/>
          <p:nvPr/>
        </p:nvSpPr>
        <p:spPr>
          <a:xfrm>
            <a:off x="418656" y="0"/>
            <a:ext cx="8375586" cy="1514104"/>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16" name="Google Shape;616;p27"/>
          <p:cNvSpPr/>
          <p:nvPr/>
        </p:nvSpPr>
        <p:spPr>
          <a:xfrm>
            <a:off x="425196" y="0"/>
            <a:ext cx="8366760" cy="15087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17" name="Google Shape;617;p27"/>
          <p:cNvSpPr txBox="1"/>
          <p:nvPr>
            <p:ph type="title"/>
          </p:nvPr>
        </p:nvSpPr>
        <p:spPr>
          <a:xfrm>
            <a:off x="836676" y="411480"/>
            <a:ext cx="7626000" cy="88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3000">
                <a:solidFill>
                  <a:schemeClr val="dk1"/>
                </a:solidFill>
                <a:latin typeface="Calibri"/>
                <a:ea typeface="Calibri"/>
                <a:cs typeface="Calibri"/>
                <a:sym typeface="Calibri"/>
              </a:rPr>
              <a:t>References</a:t>
            </a:r>
            <a:endParaRPr/>
          </a:p>
        </p:txBody>
      </p:sp>
      <p:sp>
        <p:nvSpPr>
          <p:cNvPr id="618" name="Google Shape;618;p27"/>
          <p:cNvSpPr/>
          <p:nvPr/>
        </p:nvSpPr>
        <p:spPr>
          <a:xfrm>
            <a:off x="374125" y="569214"/>
            <a:ext cx="96012" cy="5280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19" name="Google Shape;619;p27"/>
          <p:cNvSpPr txBox="1"/>
          <p:nvPr>
            <p:ph idx="1" type="body"/>
          </p:nvPr>
        </p:nvSpPr>
        <p:spPr>
          <a:xfrm>
            <a:off x="836676" y="1861457"/>
            <a:ext cx="7626000" cy="2771400"/>
          </a:xfrm>
          <a:prstGeom prst="rect">
            <a:avLst/>
          </a:prstGeom>
          <a:noFill/>
          <a:ln>
            <a:noFill/>
          </a:ln>
        </p:spPr>
        <p:txBody>
          <a:bodyPr anchorCtr="0" anchor="t" bIns="45700" lIns="91425" spcFirstLastPara="1" rIns="91425" wrap="square" tIns="45700">
            <a:normAutofit/>
          </a:bodyPr>
          <a:lstStyle/>
          <a:p>
            <a:pPr indent="-114300" lvl="0" marL="0" rtl="0" algn="l">
              <a:lnSpc>
                <a:spcPct val="90000"/>
              </a:lnSpc>
              <a:spcBef>
                <a:spcPts val="0"/>
              </a:spcBef>
              <a:spcAft>
                <a:spcPts val="0"/>
              </a:spcAft>
              <a:buClr>
                <a:schemeClr val="dk1"/>
              </a:buClr>
              <a:buSzPts val="1800"/>
              <a:buFont typeface="Arial"/>
              <a:buChar char="•"/>
            </a:pPr>
            <a:r>
              <a:rPr lang="en-US" sz="1050">
                <a:highlight>
                  <a:srgbClr val="FFFFFF"/>
                </a:highlight>
              </a:rPr>
              <a:t>Kalyanapu, A.; Owusu, C.; Wright, T.; Datta, T. Low-Cost Real-Time Water Level Monitoring Network for Falling Water River Watershed: A Case Study. </a:t>
            </a:r>
            <a:r>
              <a:rPr i="1" lang="en-US" sz="1050">
                <a:highlight>
                  <a:srgbClr val="FFFFFF"/>
                </a:highlight>
              </a:rPr>
              <a:t>Geosciences</a:t>
            </a:r>
            <a:r>
              <a:rPr lang="en-US" sz="1050">
                <a:highlight>
                  <a:srgbClr val="FFFFFF"/>
                </a:highlight>
              </a:rPr>
              <a:t> </a:t>
            </a:r>
            <a:r>
              <a:rPr b="1" lang="en-US" sz="1050">
                <a:highlight>
                  <a:srgbClr val="FFFFFF"/>
                </a:highlight>
              </a:rPr>
              <a:t>2023</a:t>
            </a:r>
            <a:r>
              <a:rPr lang="en-US" sz="1050">
                <a:highlight>
                  <a:srgbClr val="FFFFFF"/>
                </a:highlight>
              </a:rPr>
              <a:t>, </a:t>
            </a:r>
            <a:r>
              <a:rPr i="1" lang="en-US" sz="1050">
                <a:highlight>
                  <a:srgbClr val="FFFFFF"/>
                </a:highlight>
              </a:rPr>
              <a:t>13</a:t>
            </a:r>
            <a:r>
              <a:rPr lang="en-US" sz="1050">
                <a:highlight>
                  <a:srgbClr val="FFFFFF"/>
                </a:highlight>
              </a:rPr>
              <a:t>, 65. https://doi.org/10.3390/geosciences13030065</a:t>
            </a:r>
            <a:endParaRPr sz="1050"/>
          </a:p>
          <a:p>
            <a:pPr indent="-114300" lvl="0" marL="0" rtl="0" algn="l">
              <a:lnSpc>
                <a:spcPct val="90000"/>
              </a:lnSpc>
              <a:spcBef>
                <a:spcPts val="1200"/>
              </a:spcBef>
              <a:spcAft>
                <a:spcPts val="0"/>
              </a:spcAft>
              <a:buClr>
                <a:schemeClr val="dk1"/>
              </a:buClr>
              <a:buSzPts val="1800"/>
              <a:buFont typeface="Arial"/>
              <a:buChar char="•"/>
            </a:pPr>
            <a:r>
              <a:rPr lang="en-US" sz="1050" u="sng">
                <a:solidFill>
                  <a:schemeClr val="hlink"/>
                </a:solidFill>
                <a:hlinkClick r:id="rId3"/>
              </a:rPr>
              <a:t>How Streamflow is Measured | U.S. Geological Survey (usgs.gov)</a:t>
            </a:r>
            <a:endParaRPr sz="1050"/>
          </a:p>
          <a:p>
            <a:pPr indent="-114300" lvl="0" marL="0" rtl="0" algn="l">
              <a:lnSpc>
                <a:spcPct val="90000"/>
              </a:lnSpc>
              <a:spcBef>
                <a:spcPts val="1200"/>
              </a:spcBef>
              <a:spcAft>
                <a:spcPts val="0"/>
              </a:spcAft>
              <a:buClr>
                <a:schemeClr val="dk1"/>
              </a:buClr>
              <a:buSzPts val="1800"/>
              <a:buFont typeface="Arial"/>
              <a:buChar char="•"/>
            </a:pPr>
            <a:r>
              <a:rPr lang="en-US" sz="1050"/>
              <a:t>Fulton, John &amp; Mason, Christopher &amp; Eggleston, John &amp; Nicotra, Matthew &amp; Chiu, Chao-Lin &amp; Henneberg, Fernanda &amp; Best, Heather &amp; Cederberg, Jay &amp; Holnbeck, Stephen &amp; Lotspeich, R &amp; Laveau, Christopher &amp; Moramarco, T. &amp; Jones, Mark &amp; Gourley, Jonathan &amp; Wasielewski, Daniel. (2020). Near-Field Remote Sensing of Surface Velocity and River Discharge Using Radars and the Probability Concept at 10 U.S. Geological Survey Streamgages. Remote Sensing. 12. 1296. 10.3390/rs12081296. </a:t>
            </a:r>
            <a:endParaRPr sz="1050"/>
          </a:p>
          <a:p>
            <a:pPr indent="114300" lvl="0" marL="0" rtl="0" algn="l">
              <a:lnSpc>
                <a:spcPct val="90000"/>
              </a:lnSpc>
              <a:spcBef>
                <a:spcPts val="1200"/>
              </a:spcBef>
              <a:spcAft>
                <a:spcPts val="0"/>
              </a:spcAft>
              <a:buClr>
                <a:schemeClr val="dk1"/>
              </a:buClr>
              <a:buSzPts val="1800"/>
              <a:buFont typeface="Arial"/>
              <a:buNone/>
            </a:pPr>
            <a:r>
              <a:t/>
            </a:r>
            <a:endParaRPr sz="1600"/>
          </a:p>
          <a:p>
            <a:pPr indent="114300" lvl="0" marL="0" rtl="0" algn="l">
              <a:lnSpc>
                <a:spcPct val="90000"/>
              </a:lnSpc>
              <a:spcBef>
                <a:spcPts val="1200"/>
              </a:spcBef>
              <a:spcAft>
                <a:spcPts val="0"/>
              </a:spcAft>
              <a:buClr>
                <a:schemeClr val="dk1"/>
              </a:buClr>
              <a:buSzPts val="1800"/>
              <a:buFont typeface="Arial"/>
              <a:buNone/>
            </a:pPr>
            <a:r>
              <a:t/>
            </a:r>
            <a:endParaRPr sz="1600"/>
          </a:p>
          <a:p>
            <a:pPr indent="114300" lvl="0" marL="0" rtl="0" algn="l">
              <a:lnSpc>
                <a:spcPct val="90000"/>
              </a:lnSpc>
              <a:spcBef>
                <a:spcPts val="1200"/>
              </a:spcBef>
              <a:spcAft>
                <a:spcPts val="0"/>
              </a:spcAft>
              <a:buClr>
                <a:schemeClr val="dk1"/>
              </a:buClr>
              <a:buSzPts val="1800"/>
              <a:buFont typeface="Arial"/>
              <a:buNone/>
            </a:pPr>
            <a:r>
              <a:t/>
            </a:r>
            <a:endParaRPr sz="1600"/>
          </a:p>
          <a:p>
            <a:pPr indent="114300" lvl="0" marL="0" rtl="0" algn="l">
              <a:lnSpc>
                <a:spcPct val="90000"/>
              </a:lnSpc>
              <a:spcBef>
                <a:spcPts val="1200"/>
              </a:spcBef>
              <a:spcAft>
                <a:spcPts val="0"/>
              </a:spcAft>
              <a:buClr>
                <a:schemeClr val="dk1"/>
              </a:buClr>
              <a:buSzPts val="1800"/>
              <a:buFont typeface="Arial"/>
              <a:buNone/>
            </a:pPr>
            <a:r>
              <a:t/>
            </a:r>
            <a:endParaRPr sz="1600"/>
          </a:p>
          <a:p>
            <a:pPr indent="114300" lvl="0" marL="0" rtl="0" algn="l">
              <a:lnSpc>
                <a:spcPct val="90000"/>
              </a:lnSpc>
              <a:spcBef>
                <a:spcPts val="1200"/>
              </a:spcBef>
              <a:spcAft>
                <a:spcPts val="0"/>
              </a:spcAft>
              <a:buClr>
                <a:schemeClr val="dk1"/>
              </a:buClr>
              <a:buSzPts val="1800"/>
              <a:buFont typeface="Arial"/>
              <a:buNone/>
            </a:pPr>
            <a:r>
              <a:t/>
            </a:r>
            <a:endParaRPr sz="1600"/>
          </a:p>
          <a:p>
            <a:pPr indent="114300" lvl="0" marL="0" rtl="0" algn="l">
              <a:lnSpc>
                <a:spcPct val="90000"/>
              </a:lnSpc>
              <a:spcBef>
                <a:spcPts val="1200"/>
              </a:spcBef>
              <a:spcAft>
                <a:spcPts val="0"/>
              </a:spcAft>
              <a:buClr>
                <a:schemeClr val="dk1"/>
              </a:buClr>
              <a:buSzPts val="1800"/>
              <a:buFont typeface="Arial"/>
              <a:buNone/>
            </a:pPr>
            <a:r>
              <a:t/>
            </a:r>
            <a:endParaRPr sz="1600"/>
          </a:p>
          <a:p>
            <a:pPr indent="114300" lvl="0" marL="0" rtl="0" algn="l">
              <a:lnSpc>
                <a:spcPct val="90000"/>
              </a:lnSpc>
              <a:spcBef>
                <a:spcPts val="1200"/>
              </a:spcBef>
              <a:spcAft>
                <a:spcPts val="0"/>
              </a:spcAft>
              <a:buClr>
                <a:schemeClr val="dk1"/>
              </a:buClr>
              <a:buSzPts val="1800"/>
              <a:buFont typeface="Arial"/>
              <a:buNone/>
            </a:pPr>
            <a:r>
              <a:t/>
            </a:r>
            <a:endParaRPr sz="1600"/>
          </a:p>
          <a:p>
            <a:pPr indent="114300" lvl="0" marL="0" rtl="0" algn="l">
              <a:lnSpc>
                <a:spcPct val="90000"/>
              </a:lnSpc>
              <a:spcBef>
                <a:spcPts val="1200"/>
              </a:spcBef>
              <a:spcAft>
                <a:spcPts val="1200"/>
              </a:spcAft>
              <a:buClr>
                <a:schemeClr val="dk1"/>
              </a:buClr>
              <a:buSzPts val="1800"/>
              <a:buFont typeface="Arial"/>
              <a:buNone/>
            </a:pPr>
            <a:r>
              <a:t/>
            </a:r>
            <a:endParaRPr sz="1600"/>
          </a:p>
        </p:txBody>
      </p:sp>
      <p:sp>
        <p:nvSpPr>
          <p:cNvPr id="620" name="Google Shape;62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4" name="Shape 624"/>
        <p:cNvGrpSpPr/>
        <p:nvPr/>
      </p:nvGrpSpPr>
      <p:grpSpPr>
        <a:xfrm>
          <a:off x="0" y="0"/>
          <a:ext cx="0" cy="0"/>
          <a:chOff x="0" y="0"/>
          <a:chExt cx="0" cy="0"/>
        </a:xfrm>
      </p:grpSpPr>
      <p:sp>
        <p:nvSpPr>
          <p:cNvPr id="625" name="Google Shape;625;p28"/>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26" name="Google Shape;626;p28"/>
          <p:cNvSpPr/>
          <p:nvPr/>
        </p:nvSpPr>
        <p:spPr>
          <a:xfrm>
            <a:off x="418656" y="0"/>
            <a:ext cx="8375586" cy="1514104"/>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27" name="Google Shape;627;p28"/>
          <p:cNvSpPr/>
          <p:nvPr/>
        </p:nvSpPr>
        <p:spPr>
          <a:xfrm>
            <a:off x="425196" y="0"/>
            <a:ext cx="8366760" cy="150876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28" name="Google Shape;628;p28"/>
          <p:cNvSpPr txBox="1"/>
          <p:nvPr>
            <p:ph type="title"/>
          </p:nvPr>
        </p:nvSpPr>
        <p:spPr>
          <a:xfrm>
            <a:off x="836676" y="411480"/>
            <a:ext cx="7626000" cy="88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3000">
                <a:solidFill>
                  <a:schemeClr val="dk1"/>
                </a:solidFill>
                <a:latin typeface="Calibri"/>
                <a:ea typeface="Calibri"/>
                <a:cs typeface="Calibri"/>
                <a:sym typeface="Calibri"/>
              </a:rPr>
              <a:t>References</a:t>
            </a:r>
            <a:endParaRPr/>
          </a:p>
        </p:txBody>
      </p:sp>
      <p:sp>
        <p:nvSpPr>
          <p:cNvPr id="629" name="Google Shape;629;p28"/>
          <p:cNvSpPr/>
          <p:nvPr/>
        </p:nvSpPr>
        <p:spPr>
          <a:xfrm>
            <a:off x="374125" y="569214"/>
            <a:ext cx="96012" cy="52806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30" name="Google Shape;630;p28"/>
          <p:cNvSpPr txBox="1"/>
          <p:nvPr>
            <p:ph idx="1" type="body"/>
          </p:nvPr>
        </p:nvSpPr>
        <p:spPr>
          <a:xfrm>
            <a:off x="836676" y="1861457"/>
            <a:ext cx="7626000" cy="2771400"/>
          </a:xfrm>
          <a:prstGeom prst="rect">
            <a:avLst/>
          </a:prstGeom>
          <a:noFill/>
          <a:ln>
            <a:noFill/>
          </a:ln>
        </p:spPr>
        <p:txBody>
          <a:bodyPr anchorCtr="0" anchor="t" bIns="45700" lIns="91425" spcFirstLastPara="1" rIns="91425" wrap="square" tIns="45700">
            <a:normAutofit/>
          </a:bodyPr>
          <a:lstStyle/>
          <a:p>
            <a:pPr indent="-114300" lvl="0" marL="0" rtl="0" algn="l">
              <a:lnSpc>
                <a:spcPct val="90000"/>
              </a:lnSpc>
              <a:spcBef>
                <a:spcPts val="0"/>
              </a:spcBef>
              <a:spcAft>
                <a:spcPts val="0"/>
              </a:spcAft>
              <a:buClr>
                <a:schemeClr val="dk1"/>
              </a:buClr>
              <a:buSzPts val="1800"/>
              <a:buFont typeface="Arial"/>
              <a:buChar char="•"/>
            </a:pPr>
            <a:r>
              <a:rPr lang="en-US" sz="1000">
                <a:highlight>
                  <a:srgbClr val="FFFFFF"/>
                </a:highlight>
              </a:rPr>
              <a:t>Version:0.9 StartHTML:0000000386 EndHTML:0000002255 StartFragment:0000000422 EndFragment:0000002219 SourceURL:https://scholar.google.com/scholar?hl=en&amp;as_sdt=0%2C43&amp;q=IoT+Based+Flood+Detection+and+Notification+System++using+Decision+Tree+Algorithm&amp;btnG=#d=gs_cit&amp;t=1679637427265&amp;u=%2Fscholar%3Fq%3Dinfo%3ACQ_gXx7yXdoJ%3Ascholar.google.com%2F%26output%3Dcite%26scirp%3D0%26hl%3Den Vinothini, K., and S. Jayanthy. "IoT based flood detection and notification system using decision tree algorithm." </a:t>
            </a:r>
            <a:r>
              <a:rPr i="1" lang="en-US" sz="1000">
                <a:highlight>
                  <a:srgbClr val="FFFFFF"/>
                </a:highlight>
              </a:rPr>
              <a:t>2019 international conference on intelligent computing and control systems (ICCS)</a:t>
            </a:r>
            <a:r>
              <a:rPr lang="en-US" sz="1000">
                <a:highlight>
                  <a:srgbClr val="FFFFFF"/>
                </a:highlight>
              </a:rPr>
              <a:t>. IEEE, 2019.</a:t>
            </a:r>
            <a:endParaRPr sz="1000">
              <a:highlight>
                <a:srgbClr val="FFFFFF"/>
              </a:highlight>
            </a:endParaRPr>
          </a:p>
          <a:p>
            <a:pPr indent="114300" lvl="0" marL="0" rtl="0" algn="l">
              <a:lnSpc>
                <a:spcPct val="90000"/>
              </a:lnSpc>
              <a:spcBef>
                <a:spcPts val="1200"/>
              </a:spcBef>
              <a:spcAft>
                <a:spcPts val="0"/>
              </a:spcAft>
              <a:buClr>
                <a:schemeClr val="dk1"/>
              </a:buClr>
              <a:buSzPts val="1800"/>
              <a:buFont typeface="Arial"/>
              <a:buNone/>
            </a:pPr>
            <a:r>
              <a:t/>
            </a:r>
            <a:endParaRPr sz="1600"/>
          </a:p>
          <a:p>
            <a:pPr indent="114300" lvl="0" marL="0" rtl="0" algn="l">
              <a:lnSpc>
                <a:spcPct val="90000"/>
              </a:lnSpc>
              <a:spcBef>
                <a:spcPts val="1200"/>
              </a:spcBef>
              <a:spcAft>
                <a:spcPts val="0"/>
              </a:spcAft>
              <a:buClr>
                <a:schemeClr val="dk1"/>
              </a:buClr>
              <a:buSzPts val="1800"/>
              <a:buFont typeface="Arial"/>
              <a:buNone/>
            </a:pPr>
            <a:r>
              <a:t/>
            </a:r>
            <a:endParaRPr sz="1600"/>
          </a:p>
          <a:p>
            <a:pPr indent="114300" lvl="0" marL="0" rtl="0" algn="l">
              <a:lnSpc>
                <a:spcPct val="90000"/>
              </a:lnSpc>
              <a:spcBef>
                <a:spcPts val="1200"/>
              </a:spcBef>
              <a:spcAft>
                <a:spcPts val="0"/>
              </a:spcAft>
              <a:buClr>
                <a:schemeClr val="dk1"/>
              </a:buClr>
              <a:buSzPts val="1800"/>
              <a:buFont typeface="Arial"/>
              <a:buNone/>
            </a:pPr>
            <a:r>
              <a:t/>
            </a:r>
            <a:endParaRPr sz="1600"/>
          </a:p>
          <a:p>
            <a:pPr indent="114300" lvl="0" marL="0" rtl="0" algn="l">
              <a:lnSpc>
                <a:spcPct val="90000"/>
              </a:lnSpc>
              <a:spcBef>
                <a:spcPts val="1200"/>
              </a:spcBef>
              <a:spcAft>
                <a:spcPts val="0"/>
              </a:spcAft>
              <a:buClr>
                <a:schemeClr val="dk1"/>
              </a:buClr>
              <a:buSzPts val="1800"/>
              <a:buFont typeface="Arial"/>
              <a:buNone/>
            </a:pPr>
            <a:r>
              <a:t/>
            </a:r>
            <a:endParaRPr sz="1600"/>
          </a:p>
          <a:p>
            <a:pPr indent="114300" lvl="0" marL="0" rtl="0" algn="l">
              <a:lnSpc>
                <a:spcPct val="90000"/>
              </a:lnSpc>
              <a:spcBef>
                <a:spcPts val="1200"/>
              </a:spcBef>
              <a:spcAft>
                <a:spcPts val="0"/>
              </a:spcAft>
              <a:buClr>
                <a:schemeClr val="dk1"/>
              </a:buClr>
              <a:buSzPts val="1800"/>
              <a:buFont typeface="Arial"/>
              <a:buNone/>
            </a:pPr>
            <a:r>
              <a:t/>
            </a:r>
            <a:endParaRPr sz="1600"/>
          </a:p>
          <a:p>
            <a:pPr indent="114300" lvl="0" marL="0" rtl="0" algn="l">
              <a:lnSpc>
                <a:spcPct val="90000"/>
              </a:lnSpc>
              <a:spcBef>
                <a:spcPts val="1200"/>
              </a:spcBef>
              <a:spcAft>
                <a:spcPts val="0"/>
              </a:spcAft>
              <a:buClr>
                <a:schemeClr val="dk1"/>
              </a:buClr>
              <a:buSzPts val="1800"/>
              <a:buFont typeface="Arial"/>
              <a:buNone/>
            </a:pPr>
            <a:r>
              <a:t/>
            </a:r>
            <a:endParaRPr sz="1600"/>
          </a:p>
          <a:p>
            <a:pPr indent="114300" lvl="0" marL="0" rtl="0" algn="l">
              <a:lnSpc>
                <a:spcPct val="90000"/>
              </a:lnSpc>
              <a:spcBef>
                <a:spcPts val="1200"/>
              </a:spcBef>
              <a:spcAft>
                <a:spcPts val="0"/>
              </a:spcAft>
              <a:buClr>
                <a:schemeClr val="dk1"/>
              </a:buClr>
              <a:buSzPts val="1800"/>
              <a:buFont typeface="Arial"/>
              <a:buNone/>
            </a:pPr>
            <a:r>
              <a:t/>
            </a:r>
            <a:endParaRPr sz="1600"/>
          </a:p>
          <a:p>
            <a:pPr indent="114300" lvl="0" marL="0" rtl="0" algn="l">
              <a:lnSpc>
                <a:spcPct val="90000"/>
              </a:lnSpc>
              <a:spcBef>
                <a:spcPts val="1200"/>
              </a:spcBef>
              <a:spcAft>
                <a:spcPts val="1200"/>
              </a:spcAft>
              <a:buClr>
                <a:schemeClr val="dk1"/>
              </a:buClr>
              <a:buSzPts val="1800"/>
              <a:buFont typeface="Arial"/>
              <a:buNone/>
            </a:pPr>
            <a:r>
              <a:t/>
            </a:r>
            <a:endParaRPr sz="1600"/>
          </a:p>
        </p:txBody>
      </p:sp>
      <p:sp>
        <p:nvSpPr>
          <p:cNvPr id="631" name="Google Shape;63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g22c95bf6949_0_0"/>
          <p:cNvSpPr txBox="1"/>
          <p:nvPr>
            <p:ph type="title"/>
          </p:nvPr>
        </p:nvSpPr>
        <p:spPr>
          <a:xfrm>
            <a:off x="311700" y="4283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70707"/>
              <a:buFont typeface="Calibri"/>
              <a:buNone/>
            </a:pPr>
            <a:r>
              <a:rPr lang="en-US"/>
              <a:t>What is uniquely different?</a:t>
            </a:r>
            <a:endParaRPr/>
          </a:p>
          <a:p>
            <a:pPr indent="0" lvl="0" marL="0" rtl="0" algn="l">
              <a:lnSpc>
                <a:spcPct val="90000"/>
              </a:lnSpc>
              <a:spcBef>
                <a:spcPts val="0"/>
              </a:spcBef>
              <a:spcAft>
                <a:spcPts val="0"/>
              </a:spcAft>
              <a:buSzPct val="70707"/>
              <a:buNone/>
            </a:pPr>
            <a:r>
              <a:t/>
            </a:r>
            <a:endParaRPr/>
          </a:p>
        </p:txBody>
      </p:sp>
      <p:sp>
        <p:nvSpPr>
          <p:cNvPr id="637" name="Google Shape;637;g22c95bf6949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228600" lvl="0" marL="457200" rtl="0" algn="l">
              <a:lnSpc>
                <a:spcPct val="90000"/>
              </a:lnSpc>
              <a:spcBef>
                <a:spcPts val="600"/>
              </a:spcBef>
              <a:spcAft>
                <a:spcPts val="0"/>
              </a:spcAft>
              <a:buClr>
                <a:schemeClr val="dk1"/>
              </a:buClr>
              <a:buSzPts val="1800"/>
              <a:buFont typeface="Arial"/>
              <a:buNone/>
            </a:pPr>
            <a:r>
              <a:t/>
            </a:r>
            <a:endParaRPr sz="1800"/>
          </a:p>
          <a:p>
            <a:pPr indent="-228600" lvl="0" marL="457200" rtl="0" algn="l">
              <a:lnSpc>
                <a:spcPct val="90000"/>
              </a:lnSpc>
              <a:spcBef>
                <a:spcPts val="600"/>
              </a:spcBef>
              <a:spcAft>
                <a:spcPts val="0"/>
              </a:spcAft>
              <a:buClr>
                <a:schemeClr val="dk1"/>
              </a:buClr>
              <a:buSzPts val="1800"/>
              <a:buFont typeface="Arial"/>
              <a:buNone/>
            </a:pPr>
            <a:r>
              <a:rPr lang="en-US" sz="1800"/>
              <a:t>Obtains real time flood data in an area due to lack of data or accuracy of data</a:t>
            </a:r>
            <a:endParaRPr sz="1800"/>
          </a:p>
          <a:p>
            <a:pPr indent="-228600" lvl="0" marL="457200" rtl="0" algn="l">
              <a:lnSpc>
                <a:spcPct val="90000"/>
              </a:lnSpc>
              <a:spcBef>
                <a:spcPts val="600"/>
              </a:spcBef>
              <a:spcAft>
                <a:spcPts val="0"/>
              </a:spcAft>
              <a:buClr>
                <a:schemeClr val="dk1"/>
              </a:buClr>
              <a:buSzPts val="1800"/>
              <a:buFont typeface="Arial"/>
              <a:buNone/>
            </a:pPr>
            <a:r>
              <a:rPr lang="en-US" sz="1800"/>
              <a:t>Flood sensors have weaknesses including</a:t>
            </a:r>
            <a:endParaRPr sz="1800"/>
          </a:p>
          <a:p>
            <a:pPr indent="-342900" lvl="0" marL="914400" rtl="0" algn="l">
              <a:lnSpc>
                <a:spcPct val="90000"/>
              </a:lnSpc>
              <a:spcBef>
                <a:spcPts val="600"/>
              </a:spcBef>
              <a:spcAft>
                <a:spcPts val="0"/>
              </a:spcAft>
              <a:buSzPts val="1800"/>
              <a:buChar char="●"/>
            </a:pPr>
            <a:r>
              <a:rPr lang="en-US" sz="1800"/>
              <a:t>High cost</a:t>
            </a:r>
            <a:endParaRPr sz="1800"/>
          </a:p>
          <a:p>
            <a:pPr indent="-342900" lvl="0" marL="914400" rtl="0" algn="l">
              <a:lnSpc>
                <a:spcPct val="90000"/>
              </a:lnSpc>
              <a:spcBef>
                <a:spcPts val="0"/>
              </a:spcBef>
              <a:spcAft>
                <a:spcPts val="0"/>
              </a:spcAft>
              <a:buSzPts val="1800"/>
              <a:buChar char="●"/>
            </a:pPr>
            <a:r>
              <a:rPr lang="en-US" sz="1800"/>
              <a:t>difficulty in maintaining equipment</a:t>
            </a:r>
            <a:endParaRPr sz="1800"/>
          </a:p>
          <a:p>
            <a:pPr indent="-342900" lvl="0" marL="914400" rtl="0" algn="l">
              <a:lnSpc>
                <a:spcPct val="90000"/>
              </a:lnSpc>
              <a:spcBef>
                <a:spcPts val="0"/>
              </a:spcBef>
              <a:spcAft>
                <a:spcPts val="0"/>
              </a:spcAft>
              <a:buSzPts val="1800"/>
              <a:buChar char="●"/>
            </a:pPr>
            <a:r>
              <a:rPr lang="en-US" sz="1800"/>
              <a:t>requiring reference data and support from server to reconstruct images</a:t>
            </a:r>
            <a:endParaRPr sz="1800"/>
          </a:p>
          <a:p>
            <a:pPr indent="-342900" lvl="0" marL="914400" rtl="0" algn="l">
              <a:lnSpc>
                <a:spcPct val="90000"/>
              </a:lnSpc>
              <a:spcBef>
                <a:spcPts val="0"/>
              </a:spcBef>
              <a:spcAft>
                <a:spcPts val="0"/>
              </a:spcAft>
              <a:buSzPts val="1800"/>
              <a:buChar char="●"/>
            </a:pPr>
            <a:r>
              <a:rPr lang="en-US" sz="1800"/>
              <a:t>failure in the presence of obstructing forces (rain, debris)</a:t>
            </a:r>
            <a:endParaRPr sz="1800"/>
          </a:p>
          <a:p>
            <a:pPr indent="-342900" lvl="0" marL="914400" rtl="0" algn="l">
              <a:lnSpc>
                <a:spcPct val="90000"/>
              </a:lnSpc>
              <a:spcBef>
                <a:spcPts val="0"/>
              </a:spcBef>
              <a:spcAft>
                <a:spcPts val="0"/>
              </a:spcAft>
              <a:buSzPts val="1800"/>
              <a:buChar char="●"/>
            </a:pPr>
            <a:r>
              <a:rPr lang="en-US" sz="1800"/>
              <a:t>use functions that can detect two or more (incorrect) measurements in a region of interest</a:t>
            </a:r>
            <a:endParaRPr sz="1800"/>
          </a:p>
          <a:p>
            <a:pPr indent="-342900" lvl="0" marL="914400" rtl="0" algn="l">
              <a:lnSpc>
                <a:spcPct val="90000"/>
              </a:lnSpc>
              <a:spcBef>
                <a:spcPts val="0"/>
              </a:spcBef>
              <a:spcAft>
                <a:spcPts val="0"/>
              </a:spcAft>
              <a:buSzPts val="1800"/>
              <a:buChar char="●"/>
            </a:pPr>
            <a:r>
              <a:rPr lang="en-US" sz="1800"/>
              <a:t>height data hard to obtain</a:t>
            </a:r>
            <a:endParaRPr sz="1800"/>
          </a:p>
          <a:p>
            <a:pPr indent="-342900" lvl="0" marL="914400" rtl="0" algn="l">
              <a:lnSpc>
                <a:spcPct val="90000"/>
              </a:lnSpc>
              <a:spcBef>
                <a:spcPts val="0"/>
              </a:spcBef>
              <a:spcAft>
                <a:spcPts val="0"/>
              </a:spcAft>
              <a:buSzPts val="1800"/>
              <a:buChar char="●"/>
            </a:pPr>
            <a:r>
              <a:rPr lang="en-US" sz="1800"/>
              <a:t>alerts not thoroughly tested for accuracy</a:t>
            </a:r>
            <a:endParaRPr sz="1800"/>
          </a:p>
          <a:p>
            <a:pPr indent="-228600" lvl="0" marL="457200" rtl="0" algn="l">
              <a:lnSpc>
                <a:spcPct val="90000"/>
              </a:lnSpc>
              <a:spcBef>
                <a:spcPts val="600"/>
              </a:spcBef>
              <a:spcAft>
                <a:spcPts val="0"/>
              </a:spcAft>
              <a:buClr>
                <a:schemeClr val="dk1"/>
              </a:buClr>
              <a:buSzPts val="1800"/>
              <a:buFont typeface="Arial"/>
              <a:buNone/>
            </a:pPr>
            <a:r>
              <a:t/>
            </a:r>
            <a:endParaRPr sz="1800"/>
          </a:p>
        </p:txBody>
      </p:sp>
      <p:sp>
        <p:nvSpPr>
          <p:cNvPr id="638" name="Google Shape;638;g22c95bf6949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g22ced1ea8c4_1_0"/>
          <p:cNvSpPr txBox="1"/>
          <p:nvPr>
            <p:ph idx="1" type="body"/>
          </p:nvPr>
        </p:nvSpPr>
        <p:spPr>
          <a:xfrm>
            <a:off x="311700" y="0"/>
            <a:ext cx="8520600" cy="45690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1800"/>
              <a:buNone/>
            </a:pPr>
            <a:r>
              <a:t/>
            </a:r>
            <a:endParaRPr/>
          </a:p>
        </p:txBody>
      </p:sp>
      <p:graphicFrame>
        <p:nvGraphicFramePr>
          <p:cNvPr id="644" name="Google Shape;644;g22ced1ea8c4_1_0"/>
          <p:cNvGraphicFramePr/>
          <p:nvPr/>
        </p:nvGraphicFramePr>
        <p:xfrm>
          <a:off x="952500" y="1619250"/>
          <a:ext cx="3000000" cy="3000000"/>
        </p:xfrm>
        <a:graphic>
          <a:graphicData uri="http://schemas.openxmlformats.org/drawingml/2006/table">
            <a:tbl>
              <a:tblPr>
                <a:noFill/>
                <a:tableStyleId>{5E6CDE77-13E1-4095-87CA-8FF83A2C6998}</a:tableStyleId>
              </a:tblPr>
              <a:tblGrid>
                <a:gridCol w="2413000"/>
                <a:gridCol w="2413000"/>
                <a:gridCol w="2413000"/>
              </a:tblGrid>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Author</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Response</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Takeaway</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Vinothini- “IoT Based Flood Detection”</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Response time not given</a:t>
                      </a:r>
                      <a:endParaRPr sz="600" u="none" cap="none" strike="noStrike"/>
                    </a:p>
                    <a:p>
                      <a:pPr indent="0" lvl="0" marL="0" marR="0" rtl="0" algn="l">
                        <a:lnSpc>
                          <a:spcPct val="100000"/>
                        </a:lnSpc>
                        <a:spcBef>
                          <a:spcPts val="0"/>
                        </a:spcBef>
                        <a:spcAft>
                          <a:spcPts val="0"/>
                        </a:spcAft>
                        <a:buClr>
                          <a:schemeClr val="dk1"/>
                        </a:buClr>
                        <a:buSzPts val="1100"/>
                        <a:buFont typeface="Arial"/>
                        <a:buNone/>
                      </a:pPr>
                      <a:r>
                        <a:rPr lang="en-US" sz="600" u="none" cap="none" strike="noStrike">
                          <a:solidFill>
                            <a:schemeClr val="dk1"/>
                          </a:solidFill>
                        </a:rPr>
                        <a:t>Look into statistics True positive indicate flood?</a:t>
                      </a:r>
                      <a:endParaRPr sz="600" u="none" cap="none" strike="noStrike">
                        <a:solidFill>
                          <a:schemeClr val="dk1"/>
                        </a:solidFill>
                      </a:endParaRPr>
                    </a:p>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Weak Dataset</a:t>
                      </a:r>
                      <a:endParaRPr sz="600" u="none" cap="none" strike="noStrike"/>
                    </a:p>
                    <a:p>
                      <a:pPr indent="0" lvl="0" marL="0" marR="0" rtl="0" algn="l">
                        <a:lnSpc>
                          <a:spcPct val="100000"/>
                        </a:lnSpc>
                        <a:spcBef>
                          <a:spcPts val="0"/>
                        </a:spcBef>
                        <a:spcAft>
                          <a:spcPts val="0"/>
                        </a:spcAft>
                        <a:buClr>
                          <a:srgbClr val="000000"/>
                        </a:buClr>
                        <a:buSzPts val="600"/>
                        <a:buFont typeface="Arial"/>
                        <a:buNone/>
                      </a:pPr>
                      <a:r>
                        <a:rPr lang="en-US" sz="600" u="none" cap="none" strike="noStrike"/>
                        <a:t>Lack of accuracy checking</a:t>
                      </a:r>
                      <a:endParaRPr sz="600" u="none" cap="none" strike="noStrike"/>
                    </a:p>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Zhang- “In situ water level management”</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No Focus on response </a:t>
                      </a:r>
                      <a:endParaRPr sz="600" u="none" cap="none" strike="noStrike"/>
                    </a:p>
                    <a:p>
                      <a:pPr indent="0" lvl="0" marL="0" marR="0" rtl="0" algn="l">
                        <a:lnSpc>
                          <a:spcPct val="100000"/>
                        </a:lnSpc>
                        <a:spcBef>
                          <a:spcPts val="0"/>
                        </a:spcBef>
                        <a:spcAft>
                          <a:spcPts val="0"/>
                        </a:spcAft>
                        <a:buClr>
                          <a:srgbClr val="000000"/>
                        </a:buClr>
                        <a:buSzPts val="600"/>
                        <a:buFont typeface="Arial"/>
                        <a:buNone/>
                      </a:pPr>
                      <a:r>
                        <a:rPr lang="en-US" sz="600" u="none" cap="none" strike="noStrike"/>
                        <a:t>No predictive model, data not quantified</a:t>
                      </a:r>
                      <a:endParaRPr sz="600" u="none" cap="none" strike="noStrike"/>
                    </a:p>
                    <a:p>
                      <a:pPr indent="0" lvl="0" marL="0" marR="0" rtl="0" algn="l">
                        <a:lnSpc>
                          <a:spcPct val="100000"/>
                        </a:lnSpc>
                        <a:spcBef>
                          <a:spcPts val="0"/>
                        </a:spcBef>
                        <a:spcAft>
                          <a:spcPts val="0"/>
                        </a:spcAft>
                        <a:buClr>
                          <a:srgbClr val="000000"/>
                        </a:buClr>
                        <a:buSzPts val="600"/>
                        <a:buFont typeface="Arial"/>
                        <a:buNone/>
                      </a:pPr>
                      <a:r>
                        <a:rPr lang="en-US" sz="600" u="none" cap="none" strike="noStrike"/>
                        <a:t>Verifed results? How much is measured?</a:t>
                      </a:r>
                      <a:endParaRPr sz="6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More expensive equipment</a:t>
                      </a:r>
                      <a:endParaRPr sz="600" u="none" cap="none" strike="noStrike"/>
                    </a:p>
                    <a:p>
                      <a:pPr indent="0" lvl="0" marL="0" marR="0" rtl="0" algn="l">
                        <a:lnSpc>
                          <a:spcPct val="100000"/>
                        </a:lnSpc>
                        <a:spcBef>
                          <a:spcPts val="0"/>
                        </a:spcBef>
                        <a:spcAft>
                          <a:spcPts val="0"/>
                        </a:spcAft>
                        <a:buClr>
                          <a:srgbClr val="000000"/>
                        </a:buClr>
                        <a:buSzPts val="600"/>
                        <a:buFont typeface="Arial"/>
                        <a:buNone/>
                      </a:pPr>
                      <a:r>
                        <a:rPr lang="en-US" sz="600" u="none" cap="none" strike="noStrike"/>
                        <a:t>Faces difficulty in lighting and environmental conditions</a:t>
                      </a:r>
                      <a:endParaRPr sz="6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Sabbatini “A computer vision system</a:t>
                      </a:r>
                      <a:endParaRPr sz="1000" u="none" cap="none" strike="noStrike"/>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n-US" sz="600" u="none" cap="none" strike="noStrike">
                          <a:solidFill>
                            <a:schemeClr val="dk1"/>
                          </a:solidFill>
                        </a:rPr>
                        <a:t>No response</a:t>
                      </a:r>
                      <a:endParaRPr sz="6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n-US" sz="600" u="none" cap="none" strike="noStrike">
                          <a:solidFill>
                            <a:schemeClr val="dk1"/>
                          </a:solidFill>
                        </a:rPr>
                        <a:t>Only study variation</a:t>
                      </a:r>
                      <a:endParaRPr sz="600" u="none" cap="none" strike="noStrike">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US" sz="600" u="none" cap="none" strike="noStrike">
                          <a:solidFill>
                            <a:schemeClr val="dk1"/>
                          </a:solidFill>
                        </a:rPr>
                        <a:t>Scalability intended</a:t>
                      </a:r>
                      <a:endParaRPr sz="6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t>Kalyanapu “Low cost- Real time”</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Data is checked for noise, accuracy, bias</a:t>
                      </a:r>
                      <a:endParaRPr sz="600" u="none" cap="none" strike="noStrike"/>
                    </a:p>
                    <a:p>
                      <a:pPr indent="0" lvl="0" marL="0" marR="0" rtl="0" algn="l">
                        <a:lnSpc>
                          <a:spcPct val="100000"/>
                        </a:lnSpc>
                        <a:spcBef>
                          <a:spcPts val="0"/>
                        </a:spcBef>
                        <a:spcAft>
                          <a:spcPts val="0"/>
                        </a:spcAft>
                        <a:buClr>
                          <a:srgbClr val="000000"/>
                        </a:buClr>
                        <a:buSzPts val="600"/>
                        <a:buFont typeface="Arial"/>
                        <a:buNone/>
                      </a:pPr>
                      <a:r>
                        <a:rPr lang="en-US" sz="600" u="none" cap="none" strike="noStrike"/>
                        <a:t>Response time</a:t>
                      </a:r>
                      <a:endParaRPr sz="6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Cost per unit</a:t>
                      </a:r>
                      <a:endParaRPr sz="600" u="none" cap="none" strike="noStrike"/>
                    </a:p>
                    <a:p>
                      <a:pPr indent="0" lvl="0" marL="0" marR="0" rtl="0" algn="l">
                        <a:lnSpc>
                          <a:spcPct val="100000"/>
                        </a:lnSpc>
                        <a:spcBef>
                          <a:spcPts val="0"/>
                        </a:spcBef>
                        <a:spcAft>
                          <a:spcPts val="0"/>
                        </a:spcAft>
                        <a:buClr>
                          <a:srgbClr val="000000"/>
                        </a:buClr>
                        <a:buSzPts val="600"/>
                        <a:buFont typeface="Arial"/>
                        <a:buNone/>
                      </a:pPr>
                      <a:r>
                        <a:rPr lang="en-US" sz="600" u="none" cap="none" strike="noStrike"/>
                        <a:t>Natural infrastructure</a:t>
                      </a:r>
                      <a:endParaRPr sz="600" u="none" cap="none" strike="noStrike"/>
                    </a:p>
                    <a:p>
                      <a:pPr indent="0" lvl="0" marL="0" marR="0" rtl="0" algn="l">
                        <a:lnSpc>
                          <a:spcPct val="100000"/>
                        </a:lnSpc>
                        <a:spcBef>
                          <a:spcPts val="0"/>
                        </a:spcBef>
                        <a:spcAft>
                          <a:spcPts val="0"/>
                        </a:spcAft>
                        <a:buClr>
                          <a:srgbClr val="000000"/>
                        </a:buClr>
                        <a:buSzPts val="600"/>
                        <a:buFont typeface="Arial"/>
                        <a:buNone/>
                      </a:pPr>
                      <a:r>
                        <a:rPr lang="en-US" sz="600" u="none" cap="none" strike="noStrike"/>
                        <a:t>High discharge create large variations</a:t>
                      </a:r>
                      <a:endParaRPr sz="600" u="none" cap="none" strike="noStrike"/>
                    </a:p>
                  </a:txBody>
                  <a:tcPr marT="91425" marB="91425" marR="91425" marL="91425"/>
                </a:tc>
              </a:tr>
              <a:tr h="381000">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600"/>
                        <a:buFont typeface="Arial"/>
                        <a:buNone/>
                      </a:pPr>
                      <a:r>
                        <a:t/>
                      </a:r>
                      <a:endParaRPr sz="600" u="none" cap="none" strike="noStrike"/>
                    </a:p>
                  </a:txBody>
                  <a:tcPr marT="91425" marB="91425" marR="91425" marL="91425"/>
                </a:tc>
              </a:tr>
            </a:tbl>
          </a:graphicData>
        </a:graphic>
      </p:graphicFrame>
      <p:sp>
        <p:nvSpPr>
          <p:cNvPr id="645" name="Google Shape;645;g22ced1ea8c4_1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9" name="Shape 649"/>
        <p:cNvGrpSpPr/>
        <p:nvPr/>
      </p:nvGrpSpPr>
      <p:grpSpPr>
        <a:xfrm>
          <a:off x="0" y="0"/>
          <a:ext cx="0" cy="0"/>
          <a:chOff x="0" y="0"/>
          <a:chExt cx="0" cy="0"/>
        </a:xfrm>
      </p:grpSpPr>
      <p:sp>
        <p:nvSpPr>
          <p:cNvPr id="650" name="Google Shape;650;g23c9be4e373_0_102"/>
          <p:cNvSpPr txBox="1"/>
          <p:nvPr>
            <p:ph idx="1" type="body"/>
          </p:nvPr>
        </p:nvSpPr>
        <p:spPr>
          <a:xfrm>
            <a:off x="578998" y="1069450"/>
            <a:ext cx="7986000" cy="3416400"/>
          </a:xfrm>
          <a:prstGeom prst="rect">
            <a:avLst/>
          </a:prstGeom>
          <a:noFill/>
          <a:ln>
            <a:noFill/>
          </a:ln>
        </p:spPr>
        <p:txBody>
          <a:bodyPr anchorCtr="0" anchor="t" bIns="91425" lIns="91425" spcFirstLastPara="1" rIns="91425" wrap="square" tIns="91425">
            <a:normAutofit fontScale="62500" lnSpcReduction="20000"/>
          </a:bodyPr>
          <a:lstStyle/>
          <a:p>
            <a:pPr indent="-315912" lvl="0" marL="457200" rtl="0" algn="l">
              <a:lnSpc>
                <a:spcPct val="90000"/>
              </a:lnSpc>
              <a:spcBef>
                <a:spcPts val="0"/>
              </a:spcBef>
              <a:spcAft>
                <a:spcPts val="0"/>
              </a:spcAft>
              <a:buSzPct val="100000"/>
              <a:buChar char="●"/>
            </a:pPr>
            <a:r>
              <a:rPr lang="en-US" sz="2200"/>
              <a:t>Investigated the best network provider in our area</a:t>
            </a:r>
            <a:endParaRPr sz="2200"/>
          </a:p>
          <a:p>
            <a:pPr indent="-315912" lvl="1" marL="914400" rtl="0" algn="l">
              <a:lnSpc>
                <a:spcPct val="90000"/>
              </a:lnSpc>
              <a:spcBef>
                <a:spcPts val="0"/>
              </a:spcBef>
              <a:spcAft>
                <a:spcPts val="0"/>
              </a:spcAft>
              <a:buSzPct val="100000"/>
              <a:buChar char="○"/>
            </a:pPr>
            <a:r>
              <a:rPr lang="en-US" sz="2200"/>
              <a:t>T-Mobile</a:t>
            </a:r>
            <a:endParaRPr sz="2200"/>
          </a:p>
          <a:p>
            <a:pPr indent="-315912" lvl="1" marL="914400" rtl="0" algn="l">
              <a:lnSpc>
                <a:spcPct val="90000"/>
              </a:lnSpc>
              <a:spcBef>
                <a:spcPts val="0"/>
              </a:spcBef>
              <a:spcAft>
                <a:spcPts val="0"/>
              </a:spcAft>
              <a:buSzPct val="100000"/>
              <a:buChar char="○"/>
            </a:pPr>
            <a:r>
              <a:rPr lang="en-US" sz="2200"/>
              <a:t>Configured LTE module to work it</a:t>
            </a:r>
            <a:endParaRPr sz="2200"/>
          </a:p>
          <a:p>
            <a:pPr indent="0" lvl="0" marL="914400" rtl="0" algn="l">
              <a:lnSpc>
                <a:spcPct val="90000"/>
              </a:lnSpc>
              <a:spcBef>
                <a:spcPts val="0"/>
              </a:spcBef>
              <a:spcAft>
                <a:spcPts val="0"/>
              </a:spcAft>
              <a:buSzPct val="130909"/>
              <a:buNone/>
            </a:pPr>
            <a:r>
              <a:t/>
            </a:r>
            <a:endParaRPr sz="2200"/>
          </a:p>
          <a:p>
            <a:pPr indent="0" lvl="0" marL="914400" rtl="0" algn="l">
              <a:lnSpc>
                <a:spcPct val="90000"/>
              </a:lnSpc>
              <a:spcBef>
                <a:spcPts val="0"/>
              </a:spcBef>
              <a:spcAft>
                <a:spcPts val="0"/>
              </a:spcAft>
              <a:buSzPct val="130909"/>
              <a:buNone/>
            </a:pPr>
            <a:r>
              <a:t/>
            </a:r>
            <a:endParaRPr sz="2200"/>
          </a:p>
          <a:p>
            <a:pPr indent="-315912" lvl="0" marL="457200" rtl="0" algn="l">
              <a:lnSpc>
                <a:spcPct val="90000"/>
              </a:lnSpc>
              <a:spcBef>
                <a:spcPts val="0"/>
              </a:spcBef>
              <a:spcAft>
                <a:spcPts val="0"/>
              </a:spcAft>
              <a:buSzPct val="100000"/>
              <a:buChar char="●"/>
            </a:pPr>
            <a:r>
              <a:rPr lang="en-US" sz="2200"/>
              <a:t>Created Point to Point Network Interface</a:t>
            </a:r>
            <a:endParaRPr sz="2200"/>
          </a:p>
          <a:p>
            <a:pPr indent="-315912" lvl="1" marL="914400" rtl="0" algn="l">
              <a:lnSpc>
                <a:spcPct val="90000"/>
              </a:lnSpc>
              <a:spcBef>
                <a:spcPts val="0"/>
              </a:spcBef>
              <a:spcAft>
                <a:spcPts val="0"/>
              </a:spcAft>
              <a:buSzPct val="100000"/>
              <a:buChar char="○"/>
            </a:pPr>
            <a:r>
              <a:rPr lang="en-US" sz="2200"/>
              <a:t>Advantages: suffers less from “last-mile” connectivity</a:t>
            </a:r>
            <a:endParaRPr sz="2200"/>
          </a:p>
          <a:p>
            <a:pPr indent="-315912" lvl="1" marL="914400" rtl="0" algn="l">
              <a:lnSpc>
                <a:spcPct val="90000"/>
              </a:lnSpc>
              <a:spcBef>
                <a:spcPts val="0"/>
              </a:spcBef>
              <a:spcAft>
                <a:spcPts val="0"/>
              </a:spcAft>
              <a:buSzPct val="100000"/>
              <a:buChar char="○"/>
            </a:pPr>
            <a:r>
              <a:rPr lang="en-US" sz="2200"/>
              <a:t>Able to configure different Access Points in configuration file. We use default APN</a:t>
            </a:r>
            <a:endParaRPr sz="2200"/>
          </a:p>
          <a:p>
            <a:pPr indent="-315912" lvl="1" marL="914400" rtl="0" algn="l">
              <a:lnSpc>
                <a:spcPct val="90000"/>
              </a:lnSpc>
              <a:spcBef>
                <a:spcPts val="0"/>
              </a:spcBef>
              <a:spcAft>
                <a:spcPts val="0"/>
              </a:spcAft>
              <a:buSzPct val="100000"/>
              <a:buChar char="○"/>
            </a:pPr>
            <a:r>
              <a:rPr lang="en-US" sz="2200"/>
              <a:t>Commands for carrier info, signal, connection strength</a:t>
            </a:r>
            <a:endParaRPr sz="2200"/>
          </a:p>
          <a:p>
            <a:pPr indent="-315912" lvl="2" marL="1371600" rtl="0" algn="l">
              <a:lnSpc>
                <a:spcPct val="90000"/>
              </a:lnSpc>
              <a:spcBef>
                <a:spcPts val="0"/>
              </a:spcBef>
              <a:spcAft>
                <a:spcPts val="0"/>
              </a:spcAft>
              <a:buSzPct val="100000"/>
              <a:buChar char="■"/>
            </a:pPr>
            <a:r>
              <a:rPr lang="en-US" sz="2200"/>
              <a:t>Mainly tell us if SIM is working</a:t>
            </a:r>
            <a:endParaRPr sz="2200"/>
          </a:p>
          <a:p>
            <a:pPr indent="-315912" lvl="0" marL="457200" rtl="0" algn="l">
              <a:lnSpc>
                <a:spcPct val="90000"/>
              </a:lnSpc>
              <a:spcBef>
                <a:spcPts val="0"/>
              </a:spcBef>
              <a:spcAft>
                <a:spcPts val="0"/>
              </a:spcAft>
              <a:buSzPct val="100000"/>
              <a:buChar char="●"/>
            </a:pPr>
            <a:r>
              <a:rPr lang="en-US" sz="2200"/>
              <a:t>Tested and confirmed functionality in local lab </a:t>
            </a:r>
            <a:endParaRPr sz="2200"/>
          </a:p>
          <a:p>
            <a:pPr indent="0" lvl="0" marL="457200" rtl="0" algn="l">
              <a:lnSpc>
                <a:spcPct val="90000"/>
              </a:lnSpc>
              <a:spcBef>
                <a:spcPts val="0"/>
              </a:spcBef>
              <a:spcAft>
                <a:spcPts val="0"/>
              </a:spcAft>
              <a:buSzPct val="130909"/>
              <a:buNone/>
            </a:pPr>
            <a:r>
              <a:t/>
            </a:r>
            <a:endParaRPr sz="2200"/>
          </a:p>
          <a:p>
            <a:pPr indent="-315912" lvl="0" marL="457200" rtl="0" algn="l">
              <a:lnSpc>
                <a:spcPct val="90000"/>
              </a:lnSpc>
              <a:spcBef>
                <a:spcPts val="0"/>
              </a:spcBef>
              <a:spcAft>
                <a:spcPts val="0"/>
              </a:spcAft>
              <a:buSzPct val="100000"/>
              <a:buChar char="●"/>
            </a:pPr>
            <a:r>
              <a:rPr lang="en-US" sz="2200"/>
              <a:t>Confirmed time to connectivity using simple connection test based on “ping” utility</a:t>
            </a:r>
            <a:endParaRPr sz="2200"/>
          </a:p>
          <a:p>
            <a:pPr indent="-315912" lvl="1" marL="914400" rtl="0" algn="l">
              <a:lnSpc>
                <a:spcPct val="90000"/>
              </a:lnSpc>
              <a:spcBef>
                <a:spcPts val="0"/>
              </a:spcBef>
              <a:spcAft>
                <a:spcPts val="0"/>
              </a:spcAft>
              <a:buSzPct val="100000"/>
              <a:buChar char="○"/>
            </a:pPr>
            <a:r>
              <a:rPr lang="en-US" sz="2200"/>
              <a:t>We need to learn about drawbacks and this relates to overall capability.</a:t>
            </a:r>
            <a:br>
              <a:rPr lang="en-US" sz="2200"/>
            </a:br>
            <a:endParaRPr sz="2200"/>
          </a:p>
          <a:p>
            <a:pPr indent="-315912" lvl="0" marL="457200" rtl="0" algn="l">
              <a:lnSpc>
                <a:spcPct val="90000"/>
              </a:lnSpc>
              <a:spcBef>
                <a:spcPts val="0"/>
              </a:spcBef>
              <a:spcAft>
                <a:spcPts val="0"/>
              </a:spcAft>
              <a:buSzPct val="100000"/>
              <a:buChar char="●"/>
            </a:pPr>
            <a:r>
              <a:rPr lang="en-US" sz="2200"/>
              <a:t>Configuration steps to automate network connectivity</a:t>
            </a:r>
            <a:endParaRPr sz="2200"/>
          </a:p>
          <a:p>
            <a:pPr indent="-315912" lvl="1" marL="914400" rtl="0" algn="l">
              <a:lnSpc>
                <a:spcPct val="90000"/>
              </a:lnSpc>
              <a:spcBef>
                <a:spcPts val="0"/>
              </a:spcBef>
              <a:spcAft>
                <a:spcPts val="0"/>
              </a:spcAft>
              <a:buSzPct val="100000"/>
              <a:buChar char="○"/>
            </a:pPr>
            <a:r>
              <a:rPr lang="en-US" sz="2200"/>
              <a:t>Create a cellular interface and run service to activate it</a:t>
            </a:r>
            <a:endParaRPr sz="2200"/>
          </a:p>
          <a:p>
            <a:pPr indent="-315912" lvl="1" marL="914400" rtl="0" algn="l">
              <a:lnSpc>
                <a:spcPct val="90000"/>
              </a:lnSpc>
              <a:spcBef>
                <a:spcPts val="0"/>
              </a:spcBef>
              <a:spcAft>
                <a:spcPts val="0"/>
              </a:spcAft>
              <a:buSzPct val="100000"/>
              <a:buChar char="○"/>
            </a:pPr>
            <a:r>
              <a:rPr lang="en-US" sz="2200"/>
              <a:t>Activate route to the Internet</a:t>
            </a:r>
            <a:endParaRPr sz="2200"/>
          </a:p>
          <a:p>
            <a:pPr indent="-315912" lvl="1" marL="914400" rtl="0" algn="l">
              <a:lnSpc>
                <a:spcPct val="90000"/>
              </a:lnSpc>
              <a:spcBef>
                <a:spcPts val="0"/>
              </a:spcBef>
              <a:spcAft>
                <a:spcPts val="0"/>
              </a:spcAft>
              <a:buSzPct val="100000"/>
              <a:buChar char="○"/>
            </a:pPr>
            <a:r>
              <a:rPr lang="en-US" sz="2200"/>
              <a:t>Check Connectivity</a:t>
            </a:r>
            <a:endParaRPr sz="2200"/>
          </a:p>
          <a:p>
            <a:pPr indent="0" lvl="0" marL="0" rtl="0" algn="l">
              <a:lnSpc>
                <a:spcPct val="90000"/>
              </a:lnSpc>
              <a:spcBef>
                <a:spcPts val="0"/>
              </a:spcBef>
              <a:spcAft>
                <a:spcPts val="0"/>
              </a:spcAft>
              <a:buSzPct val="159999"/>
              <a:buNone/>
            </a:pPr>
            <a:r>
              <a:t/>
            </a:r>
            <a:endParaRPr sz="1800"/>
          </a:p>
          <a:p>
            <a:pPr indent="-300037" lvl="0" marL="457200" rtl="0" algn="l">
              <a:lnSpc>
                <a:spcPct val="90000"/>
              </a:lnSpc>
              <a:spcBef>
                <a:spcPts val="0"/>
              </a:spcBef>
              <a:spcAft>
                <a:spcPts val="0"/>
              </a:spcAft>
              <a:buClr>
                <a:srgbClr val="FF0000"/>
              </a:buClr>
              <a:buSzPct val="100000"/>
              <a:buChar char="●"/>
            </a:pPr>
            <a:r>
              <a:rPr lang="en-US" sz="1800">
                <a:solidFill>
                  <a:srgbClr val="FF0000"/>
                </a:solidFill>
              </a:rPr>
              <a:t>Results - The PI has a new wireless interface.</a:t>
            </a:r>
            <a:endParaRPr sz="1800">
              <a:solidFill>
                <a:srgbClr val="FF0000"/>
              </a:solidFill>
            </a:endParaRPr>
          </a:p>
          <a:p>
            <a:pPr indent="0" lvl="0" marL="914400" rtl="0" algn="l">
              <a:lnSpc>
                <a:spcPct val="90000"/>
              </a:lnSpc>
              <a:spcBef>
                <a:spcPts val="0"/>
              </a:spcBef>
              <a:spcAft>
                <a:spcPts val="0"/>
              </a:spcAft>
              <a:buSzPct val="159999"/>
              <a:buNone/>
            </a:pPr>
            <a:r>
              <a:t/>
            </a:r>
            <a:endParaRPr sz="1800">
              <a:solidFill>
                <a:srgbClr val="FF0000"/>
              </a:solidFill>
            </a:endParaRPr>
          </a:p>
        </p:txBody>
      </p:sp>
      <p:sp>
        <p:nvSpPr>
          <p:cNvPr id="651" name="Google Shape;651;g23c9be4e373_0_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652" name="Google Shape;652;g23c9be4e373_0_102"/>
          <p:cNvSpPr/>
          <p:nvPr/>
        </p:nvSpPr>
        <p:spPr>
          <a:xfrm>
            <a:off x="374125" y="4453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53" name="Google Shape;653;g23c9be4e373_0_102"/>
          <p:cNvSpPr/>
          <p:nvPr/>
        </p:nvSpPr>
        <p:spPr>
          <a:xfrm>
            <a:off x="470125" y="8870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54" name="Google Shape;654;g23c9be4e373_0_102"/>
          <p:cNvSpPr txBox="1"/>
          <p:nvPr>
            <p:ph type="title"/>
          </p:nvPr>
        </p:nvSpPr>
        <p:spPr>
          <a:xfrm>
            <a:off x="470125" y="496750"/>
            <a:ext cx="8520600" cy="476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107692"/>
              <a:buFont typeface="Calibri"/>
              <a:buNone/>
            </a:pPr>
            <a:r>
              <a:rPr lang="en-US" sz="2600"/>
              <a:t>Configuring Cellular Connection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8" name="Shape 658"/>
        <p:cNvGrpSpPr/>
        <p:nvPr/>
      </p:nvGrpSpPr>
      <p:grpSpPr>
        <a:xfrm>
          <a:off x="0" y="0"/>
          <a:ext cx="0" cy="0"/>
          <a:chOff x="0" y="0"/>
          <a:chExt cx="0" cy="0"/>
        </a:xfrm>
      </p:grpSpPr>
      <p:sp>
        <p:nvSpPr>
          <p:cNvPr id="659" name="Google Shape;659;g21e9ea8458e_0_0"/>
          <p:cNvSpPr txBox="1"/>
          <p:nvPr>
            <p:ph idx="1" type="body"/>
          </p:nvPr>
        </p:nvSpPr>
        <p:spPr>
          <a:xfrm>
            <a:off x="579000" y="1069450"/>
            <a:ext cx="3503700" cy="3266400"/>
          </a:xfrm>
          <a:prstGeom prst="rect">
            <a:avLst/>
          </a:prstGeom>
          <a:noFill/>
          <a:ln>
            <a:noFill/>
          </a:ln>
        </p:spPr>
        <p:txBody>
          <a:bodyPr anchorCtr="0" anchor="t" bIns="91425" lIns="91425" spcFirstLastPara="1" rIns="91425" wrap="square" tIns="91425">
            <a:normAutofit fontScale="70000" lnSpcReduction="20000"/>
          </a:bodyPr>
          <a:lstStyle/>
          <a:p>
            <a:pPr indent="-308610" lvl="0" marL="457200" rtl="0" algn="l">
              <a:lnSpc>
                <a:spcPct val="90000"/>
              </a:lnSpc>
              <a:spcBef>
                <a:spcPts val="0"/>
              </a:spcBef>
              <a:spcAft>
                <a:spcPts val="0"/>
              </a:spcAft>
              <a:buSzPct val="100000"/>
              <a:buChar char="●"/>
            </a:pPr>
            <a:r>
              <a:rPr lang="en-US" sz="1800"/>
              <a:t>Autonomous connection</a:t>
            </a:r>
            <a:endParaRPr sz="1800"/>
          </a:p>
          <a:p>
            <a:pPr indent="-308610" lvl="1" marL="914400" rtl="0" algn="l">
              <a:lnSpc>
                <a:spcPct val="90000"/>
              </a:lnSpc>
              <a:spcBef>
                <a:spcPts val="0"/>
              </a:spcBef>
              <a:spcAft>
                <a:spcPts val="0"/>
              </a:spcAft>
              <a:buSzPct val="100000"/>
              <a:buChar char="○"/>
            </a:pPr>
            <a:r>
              <a:rPr lang="en-US" sz="1800"/>
              <a:t>Small Test- Pon was making 3 connections. Route was failing to be created.  Making route would kill other pon connections.</a:t>
            </a:r>
            <a:endParaRPr sz="1800"/>
          </a:p>
          <a:p>
            <a:pPr indent="-308610" lvl="1" marL="914400" rtl="0" algn="l">
              <a:lnSpc>
                <a:spcPct val="90000"/>
              </a:lnSpc>
              <a:spcBef>
                <a:spcPts val="0"/>
              </a:spcBef>
              <a:spcAft>
                <a:spcPts val="0"/>
              </a:spcAft>
              <a:buSzPct val="100000"/>
              <a:buChar char="○"/>
            </a:pPr>
            <a:r>
              <a:rPr lang="en-US" sz="1800"/>
              <a:t>This is not a one off.</a:t>
            </a:r>
            <a:endParaRPr sz="1800"/>
          </a:p>
          <a:p>
            <a:pPr indent="0" lvl="0" marL="0" rtl="0" algn="l">
              <a:lnSpc>
                <a:spcPct val="90000"/>
              </a:lnSpc>
              <a:spcBef>
                <a:spcPts val="0"/>
              </a:spcBef>
              <a:spcAft>
                <a:spcPts val="0"/>
              </a:spcAft>
              <a:buSzPct val="142857"/>
              <a:buNone/>
            </a:pPr>
            <a:r>
              <a:t/>
            </a:r>
            <a:endParaRPr sz="1800"/>
          </a:p>
          <a:p>
            <a:pPr indent="0" lvl="0" marL="0" rtl="0" algn="l">
              <a:lnSpc>
                <a:spcPct val="90000"/>
              </a:lnSpc>
              <a:spcBef>
                <a:spcPts val="0"/>
              </a:spcBef>
              <a:spcAft>
                <a:spcPts val="0"/>
              </a:spcAft>
              <a:buSzPct val="135338"/>
              <a:buNone/>
            </a:pPr>
            <a:r>
              <a:t/>
            </a:r>
            <a:endParaRPr sz="1900"/>
          </a:p>
          <a:p>
            <a:pPr indent="-313055" lvl="0" marL="457200" rtl="0" algn="l">
              <a:lnSpc>
                <a:spcPct val="90000"/>
              </a:lnSpc>
              <a:spcBef>
                <a:spcPts val="0"/>
              </a:spcBef>
              <a:spcAft>
                <a:spcPts val="0"/>
              </a:spcAft>
              <a:buSzPct val="100000"/>
              <a:buChar char="●"/>
            </a:pPr>
            <a:r>
              <a:rPr lang="en-US" sz="1900"/>
              <a:t>Found a solution:</a:t>
            </a:r>
            <a:endParaRPr sz="1900"/>
          </a:p>
          <a:p>
            <a:pPr indent="-313055" lvl="1" marL="914400" rtl="0" algn="l">
              <a:lnSpc>
                <a:spcPct val="90000"/>
              </a:lnSpc>
              <a:spcBef>
                <a:spcPts val="0"/>
              </a:spcBef>
              <a:spcAft>
                <a:spcPts val="0"/>
              </a:spcAft>
              <a:buSzPct val="100000"/>
              <a:buChar char="○"/>
            </a:pPr>
            <a:r>
              <a:rPr lang="en-US" sz="1900"/>
              <a:t>provider is the name of isp and uses options in /etc/peers/provider</a:t>
            </a:r>
            <a:endParaRPr sz="1900"/>
          </a:p>
          <a:p>
            <a:pPr indent="-313055" lvl="1" marL="914400" rtl="0" algn="l">
              <a:lnSpc>
                <a:spcPct val="90000"/>
              </a:lnSpc>
              <a:spcBef>
                <a:spcPts val="0"/>
              </a:spcBef>
              <a:spcAft>
                <a:spcPts val="0"/>
              </a:spcAft>
              <a:buSzPct val="100000"/>
              <a:buChar char="○"/>
            </a:pPr>
            <a:r>
              <a:rPr lang="en-US" sz="1900"/>
              <a:t>Not sure which options caused connection to start working.</a:t>
            </a:r>
            <a:endParaRPr sz="1900"/>
          </a:p>
          <a:p>
            <a:pPr indent="-313055" lvl="1" marL="914400" rtl="0" algn="l">
              <a:lnSpc>
                <a:spcPct val="90000"/>
              </a:lnSpc>
              <a:spcBef>
                <a:spcPts val="0"/>
              </a:spcBef>
              <a:spcAft>
                <a:spcPts val="0"/>
              </a:spcAft>
              <a:buSzPct val="100000"/>
              <a:buChar char="○"/>
            </a:pPr>
            <a:r>
              <a:rPr lang="en-US" sz="1900"/>
              <a:t>Route created automatically</a:t>
            </a:r>
            <a:endParaRPr sz="1900"/>
          </a:p>
          <a:p>
            <a:pPr indent="0" lvl="0" marL="0" rtl="0" algn="l">
              <a:lnSpc>
                <a:spcPct val="90000"/>
              </a:lnSpc>
              <a:spcBef>
                <a:spcPts val="0"/>
              </a:spcBef>
              <a:spcAft>
                <a:spcPts val="0"/>
              </a:spcAft>
              <a:buSzPct val="135338"/>
              <a:buNone/>
            </a:pPr>
            <a:r>
              <a:t/>
            </a:r>
            <a:endParaRPr sz="1900"/>
          </a:p>
          <a:p>
            <a:pPr indent="-313055" lvl="0" marL="457200" rtl="0" algn="l">
              <a:lnSpc>
                <a:spcPct val="90000"/>
              </a:lnSpc>
              <a:spcBef>
                <a:spcPts val="0"/>
              </a:spcBef>
              <a:spcAft>
                <a:spcPts val="0"/>
              </a:spcAft>
              <a:buSzPct val="100000"/>
              <a:buChar char="●"/>
            </a:pPr>
            <a:r>
              <a:rPr lang="en-US" sz="1900"/>
              <a:t>Pon is to start PPP connections [7]</a:t>
            </a:r>
            <a:endParaRPr sz="1900"/>
          </a:p>
          <a:p>
            <a:pPr indent="0" lvl="0" marL="0" rtl="0" algn="l">
              <a:lnSpc>
                <a:spcPct val="90000"/>
              </a:lnSpc>
              <a:spcBef>
                <a:spcPts val="0"/>
              </a:spcBef>
              <a:spcAft>
                <a:spcPts val="0"/>
              </a:spcAft>
              <a:buSzPct val="135338"/>
              <a:buNone/>
            </a:pPr>
            <a:r>
              <a:t/>
            </a:r>
            <a:endParaRPr sz="1900"/>
          </a:p>
          <a:p>
            <a:pPr indent="0" lvl="0" marL="0" rtl="0" algn="l">
              <a:lnSpc>
                <a:spcPct val="90000"/>
              </a:lnSpc>
              <a:spcBef>
                <a:spcPts val="0"/>
              </a:spcBef>
              <a:spcAft>
                <a:spcPts val="0"/>
              </a:spcAft>
              <a:buSzPct val="135338"/>
              <a:buNone/>
            </a:pPr>
            <a:r>
              <a:t/>
            </a:r>
            <a:endParaRPr sz="1900"/>
          </a:p>
          <a:p>
            <a:pPr indent="0" lvl="0" marL="0" rtl="0" algn="l">
              <a:lnSpc>
                <a:spcPct val="90000"/>
              </a:lnSpc>
              <a:spcBef>
                <a:spcPts val="0"/>
              </a:spcBef>
              <a:spcAft>
                <a:spcPts val="0"/>
              </a:spcAft>
              <a:buSzPct val="135338"/>
              <a:buNone/>
            </a:pPr>
            <a:r>
              <a:t/>
            </a:r>
            <a:endParaRPr sz="1900"/>
          </a:p>
          <a:p>
            <a:pPr indent="0" lvl="0" marL="0" rtl="0" algn="l">
              <a:lnSpc>
                <a:spcPct val="90000"/>
              </a:lnSpc>
              <a:spcBef>
                <a:spcPts val="0"/>
              </a:spcBef>
              <a:spcAft>
                <a:spcPts val="0"/>
              </a:spcAft>
              <a:buSzPct val="142857"/>
              <a:buNone/>
            </a:pPr>
            <a:br>
              <a:rPr lang="en-US" sz="1800">
                <a:solidFill>
                  <a:srgbClr val="FF0000"/>
                </a:solidFill>
              </a:rPr>
            </a:br>
            <a:endParaRPr sz="1800">
              <a:solidFill>
                <a:srgbClr val="FF0000"/>
              </a:solidFill>
            </a:endParaRPr>
          </a:p>
        </p:txBody>
      </p:sp>
      <p:sp>
        <p:nvSpPr>
          <p:cNvPr id="660" name="Google Shape;660;g21e9ea8458e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661" name="Google Shape;661;g21e9ea8458e_0_0"/>
          <p:cNvSpPr/>
          <p:nvPr/>
        </p:nvSpPr>
        <p:spPr>
          <a:xfrm>
            <a:off x="374125" y="4453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62" name="Google Shape;662;g21e9ea8458e_0_0"/>
          <p:cNvSpPr/>
          <p:nvPr/>
        </p:nvSpPr>
        <p:spPr>
          <a:xfrm>
            <a:off x="470125" y="8870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63" name="Google Shape;663;g21e9ea8458e_0_0"/>
          <p:cNvSpPr txBox="1"/>
          <p:nvPr>
            <p:ph type="title"/>
          </p:nvPr>
        </p:nvSpPr>
        <p:spPr>
          <a:xfrm>
            <a:off x="470125" y="496750"/>
            <a:ext cx="8520600" cy="476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107692"/>
              <a:buFont typeface="Calibri"/>
              <a:buNone/>
            </a:pPr>
            <a:r>
              <a:rPr lang="en-US" sz="2600"/>
              <a:t>Configure Cellular Autonomous Connection</a:t>
            </a:r>
            <a:endParaRPr/>
          </a:p>
        </p:txBody>
      </p:sp>
      <p:pic>
        <p:nvPicPr>
          <p:cNvPr id="664" name="Google Shape;664;g21e9ea8458e_0_0"/>
          <p:cNvPicPr preferRelativeResize="0"/>
          <p:nvPr/>
        </p:nvPicPr>
        <p:blipFill rotWithShape="1">
          <a:blip r:embed="rId3">
            <a:alphaModFix/>
          </a:blip>
          <a:srcRect b="0" l="0" r="0" t="0"/>
          <a:stretch/>
        </p:blipFill>
        <p:spPr>
          <a:xfrm>
            <a:off x="4142622" y="1069450"/>
            <a:ext cx="4703200" cy="26361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8" name="Shape 668"/>
        <p:cNvGrpSpPr/>
        <p:nvPr/>
      </p:nvGrpSpPr>
      <p:grpSpPr>
        <a:xfrm>
          <a:off x="0" y="0"/>
          <a:ext cx="0" cy="0"/>
          <a:chOff x="0" y="0"/>
          <a:chExt cx="0" cy="0"/>
        </a:xfrm>
      </p:grpSpPr>
      <p:sp>
        <p:nvSpPr>
          <p:cNvPr id="669" name="Google Shape;669;g21e9ea8458e_0_8"/>
          <p:cNvSpPr txBox="1"/>
          <p:nvPr>
            <p:ph idx="1" type="body"/>
          </p:nvPr>
        </p:nvSpPr>
        <p:spPr>
          <a:xfrm>
            <a:off x="578998" y="1069450"/>
            <a:ext cx="7986000" cy="3416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90000"/>
              </a:lnSpc>
              <a:spcBef>
                <a:spcPts val="0"/>
              </a:spcBef>
              <a:spcAft>
                <a:spcPts val="0"/>
              </a:spcAft>
              <a:buSzPts val="1800"/>
              <a:buNone/>
            </a:pPr>
            <a:r>
              <a:t/>
            </a:r>
            <a:endParaRPr sz="1900"/>
          </a:p>
          <a:p>
            <a:pPr indent="0" lvl="0" marL="0" rtl="0" algn="l">
              <a:lnSpc>
                <a:spcPct val="90000"/>
              </a:lnSpc>
              <a:spcBef>
                <a:spcPts val="0"/>
              </a:spcBef>
              <a:spcAft>
                <a:spcPts val="0"/>
              </a:spcAft>
              <a:buSzPts val="1800"/>
              <a:buNone/>
            </a:pPr>
            <a:r>
              <a:t/>
            </a:r>
            <a:endParaRPr sz="1900"/>
          </a:p>
          <a:p>
            <a:pPr indent="-349250" lvl="0" marL="457200" rtl="0" algn="l">
              <a:lnSpc>
                <a:spcPct val="90000"/>
              </a:lnSpc>
              <a:spcBef>
                <a:spcPts val="0"/>
              </a:spcBef>
              <a:spcAft>
                <a:spcPts val="0"/>
              </a:spcAft>
              <a:buSzPts val="1900"/>
              <a:buChar char="●"/>
            </a:pPr>
            <a:r>
              <a:rPr lang="en-US" sz="1900"/>
              <a:t>Findings:</a:t>
            </a:r>
            <a:endParaRPr sz="1900"/>
          </a:p>
          <a:p>
            <a:pPr indent="-349250" lvl="1" marL="914400" rtl="0" algn="l">
              <a:lnSpc>
                <a:spcPct val="90000"/>
              </a:lnSpc>
              <a:spcBef>
                <a:spcPts val="0"/>
              </a:spcBef>
              <a:spcAft>
                <a:spcPts val="0"/>
              </a:spcAft>
              <a:buSzPts val="1900"/>
              <a:buChar char="○"/>
            </a:pPr>
            <a:r>
              <a:rPr lang="en-US" sz="1900"/>
              <a:t>Device connects to network on startup of device and records connection ~2-3</a:t>
            </a:r>
            <a:endParaRPr sz="1900"/>
          </a:p>
          <a:p>
            <a:pPr indent="-349250" lvl="1" marL="914400" rtl="0" algn="l">
              <a:lnSpc>
                <a:spcPct val="90000"/>
              </a:lnSpc>
              <a:spcBef>
                <a:spcPts val="0"/>
              </a:spcBef>
              <a:spcAft>
                <a:spcPts val="0"/>
              </a:spcAft>
              <a:buSzPts val="1900"/>
              <a:buChar char="○"/>
            </a:pPr>
            <a:r>
              <a:rPr lang="en-US" sz="1900"/>
              <a:t>When connected to monitor, connection resets and connection after bootup is ~30 seconds</a:t>
            </a:r>
            <a:endParaRPr sz="1900"/>
          </a:p>
          <a:p>
            <a:pPr indent="-349250" lvl="1" marL="914400" rtl="0" algn="l">
              <a:lnSpc>
                <a:spcPct val="90000"/>
              </a:lnSpc>
              <a:spcBef>
                <a:spcPts val="0"/>
              </a:spcBef>
              <a:spcAft>
                <a:spcPts val="0"/>
              </a:spcAft>
              <a:buSzPts val="1900"/>
              <a:buChar char="○"/>
            </a:pPr>
            <a:r>
              <a:rPr lang="en-US" sz="1900"/>
              <a:t>Connection script uses an entire terminal and constantly runs and prints information.  A background script is </a:t>
            </a:r>
            <a:r>
              <a:rPr b="1" lang="en-US" sz="1900"/>
              <a:t>necessary</a:t>
            </a:r>
            <a:r>
              <a:rPr lang="en-US" sz="1900"/>
              <a:t>.</a:t>
            </a:r>
            <a:endParaRPr sz="1900"/>
          </a:p>
          <a:p>
            <a:pPr indent="0" lvl="0" marL="0" rtl="0" algn="l">
              <a:lnSpc>
                <a:spcPct val="90000"/>
              </a:lnSpc>
              <a:spcBef>
                <a:spcPts val="0"/>
              </a:spcBef>
              <a:spcAft>
                <a:spcPts val="0"/>
              </a:spcAft>
              <a:buSzPts val="1800"/>
              <a:buNone/>
            </a:pPr>
            <a:r>
              <a:t/>
            </a:r>
            <a:endParaRPr sz="1800"/>
          </a:p>
          <a:p>
            <a:pPr indent="0" lvl="0" marL="0" rtl="0" algn="l">
              <a:lnSpc>
                <a:spcPct val="90000"/>
              </a:lnSpc>
              <a:spcBef>
                <a:spcPts val="0"/>
              </a:spcBef>
              <a:spcAft>
                <a:spcPts val="0"/>
              </a:spcAft>
              <a:buSzPts val="1800"/>
              <a:buNone/>
            </a:pPr>
            <a:r>
              <a:t/>
            </a:r>
            <a:endParaRPr sz="1800"/>
          </a:p>
          <a:p>
            <a:pPr indent="-342900" lvl="0" marL="457200" rtl="0" algn="l">
              <a:lnSpc>
                <a:spcPct val="90000"/>
              </a:lnSpc>
              <a:spcBef>
                <a:spcPts val="0"/>
              </a:spcBef>
              <a:spcAft>
                <a:spcPts val="0"/>
              </a:spcAft>
              <a:buClr>
                <a:srgbClr val="FF0000"/>
              </a:buClr>
              <a:buSzPts val="1800"/>
              <a:buChar char="●"/>
            </a:pPr>
            <a:r>
              <a:rPr lang="en-US" sz="1800">
                <a:solidFill>
                  <a:srgbClr val="FF0000"/>
                </a:solidFill>
              </a:rPr>
              <a:t>Results - The PI is able to connect to the cellular network automatically</a:t>
            </a:r>
            <a:endParaRPr sz="1800">
              <a:solidFill>
                <a:srgbClr val="FF0000"/>
              </a:solidFill>
            </a:endParaRPr>
          </a:p>
          <a:p>
            <a:pPr indent="-342900" lvl="1" marL="914400" rtl="0" algn="l">
              <a:lnSpc>
                <a:spcPct val="90000"/>
              </a:lnSpc>
              <a:spcBef>
                <a:spcPts val="0"/>
              </a:spcBef>
              <a:spcAft>
                <a:spcPts val="0"/>
              </a:spcAft>
              <a:buClr>
                <a:srgbClr val="FF0000"/>
              </a:buClr>
              <a:buSzPts val="1800"/>
              <a:buChar char="○"/>
            </a:pPr>
            <a:r>
              <a:rPr lang="en-US" sz="1800">
                <a:solidFill>
                  <a:srgbClr val="FF0000"/>
                </a:solidFill>
              </a:rPr>
              <a:t>Caveat - The PI is currently using WiFi to upload data. We need to test seamless switching between WiFi and Cellular.</a:t>
            </a:r>
            <a:br>
              <a:rPr lang="en-US" sz="1800">
                <a:solidFill>
                  <a:srgbClr val="FF0000"/>
                </a:solidFill>
              </a:rPr>
            </a:br>
            <a:endParaRPr sz="1800">
              <a:solidFill>
                <a:srgbClr val="FF0000"/>
              </a:solidFill>
            </a:endParaRPr>
          </a:p>
        </p:txBody>
      </p:sp>
      <p:sp>
        <p:nvSpPr>
          <p:cNvPr id="670" name="Google Shape;670;g21e9ea8458e_0_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671" name="Google Shape;671;g21e9ea8458e_0_8"/>
          <p:cNvSpPr/>
          <p:nvPr/>
        </p:nvSpPr>
        <p:spPr>
          <a:xfrm>
            <a:off x="374125" y="4453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72" name="Google Shape;672;g21e9ea8458e_0_8"/>
          <p:cNvSpPr/>
          <p:nvPr/>
        </p:nvSpPr>
        <p:spPr>
          <a:xfrm>
            <a:off x="470125" y="8870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73" name="Google Shape;673;g21e9ea8458e_0_8"/>
          <p:cNvSpPr txBox="1"/>
          <p:nvPr>
            <p:ph type="title"/>
          </p:nvPr>
        </p:nvSpPr>
        <p:spPr>
          <a:xfrm>
            <a:off x="470125" y="496750"/>
            <a:ext cx="8520600" cy="476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107692"/>
              <a:buFont typeface="Calibri"/>
              <a:buNone/>
            </a:pPr>
            <a:r>
              <a:rPr lang="en-US" sz="2600"/>
              <a:t>Contribution 2 - Configure Cellular Autonomous Connection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1e1d3d9174e_0_3"/>
          <p:cNvSpPr txBox="1"/>
          <p:nvPr>
            <p:ph idx="1" type="body"/>
          </p:nvPr>
        </p:nvSpPr>
        <p:spPr>
          <a:xfrm>
            <a:off x="322648" y="958100"/>
            <a:ext cx="7986000" cy="3416400"/>
          </a:xfrm>
          <a:prstGeom prst="rect">
            <a:avLst/>
          </a:prstGeom>
          <a:noFill/>
          <a:ln>
            <a:noFill/>
          </a:ln>
        </p:spPr>
        <p:txBody>
          <a:bodyPr anchorCtr="0" anchor="t" bIns="91425" lIns="91425" spcFirstLastPara="1" rIns="91425" wrap="square" tIns="91425">
            <a:noAutofit/>
          </a:bodyPr>
          <a:lstStyle/>
          <a:p>
            <a:pPr indent="0" lvl="0" marL="914400" rtl="0" algn="l">
              <a:lnSpc>
                <a:spcPct val="90000"/>
              </a:lnSpc>
              <a:spcBef>
                <a:spcPts val="600"/>
              </a:spcBef>
              <a:spcAft>
                <a:spcPts val="0"/>
              </a:spcAft>
              <a:buSzPts val="1800"/>
              <a:buNone/>
            </a:pPr>
            <a:r>
              <a:rPr lang="en-US" sz="1800"/>
              <a:t>(My contributions in the overall project are in red)</a:t>
            </a:r>
            <a:endParaRPr sz="1800"/>
          </a:p>
          <a:p>
            <a:pPr indent="-342900" lvl="0" marL="914400" rtl="0" algn="l">
              <a:lnSpc>
                <a:spcPct val="90000"/>
              </a:lnSpc>
              <a:spcBef>
                <a:spcPts val="600"/>
              </a:spcBef>
              <a:spcAft>
                <a:spcPts val="0"/>
              </a:spcAft>
              <a:buClr>
                <a:srgbClr val="FF9900"/>
              </a:buClr>
              <a:buSzPts val="1800"/>
              <a:buChar char="●"/>
            </a:pPr>
            <a:r>
              <a:rPr lang="en-US" sz="1800">
                <a:solidFill>
                  <a:srgbClr val="FF0000"/>
                </a:solidFill>
              </a:rPr>
              <a:t>Building a prototype with PI,</a:t>
            </a:r>
            <a:r>
              <a:rPr lang="en-US" sz="1800">
                <a:solidFill>
                  <a:srgbClr val="FF9900"/>
                </a:solidFill>
              </a:rPr>
              <a:t> </a:t>
            </a:r>
            <a:r>
              <a:rPr lang="en-US" sz="1800"/>
              <a:t>camera</a:t>
            </a:r>
            <a:r>
              <a:rPr lang="en-US" sz="1800">
                <a:solidFill>
                  <a:srgbClr val="FF0000"/>
                </a:solidFill>
              </a:rPr>
              <a:t>,</a:t>
            </a:r>
            <a:r>
              <a:rPr lang="en-US" sz="1800">
                <a:solidFill>
                  <a:srgbClr val="FF9900"/>
                </a:solidFill>
              </a:rPr>
              <a:t> </a:t>
            </a:r>
            <a:r>
              <a:rPr lang="en-US" sz="1800">
                <a:solidFill>
                  <a:srgbClr val="FF0000"/>
                </a:solidFill>
              </a:rPr>
              <a:t>cellular connectivity module</a:t>
            </a:r>
            <a:r>
              <a:rPr lang="en-US" sz="1800">
                <a:solidFill>
                  <a:srgbClr val="FF9900"/>
                </a:solidFill>
              </a:rPr>
              <a:t>, </a:t>
            </a:r>
            <a:r>
              <a:rPr lang="en-US" sz="1800">
                <a:solidFill>
                  <a:srgbClr val="FF0000"/>
                </a:solidFill>
              </a:rPr>
              <a:t>solar panel and</a:t>
            </a:r>
            <a:r>
              <a:rPr lang="en-US" sz="1800">
                <a:solidFill>
                  <a:srgbClr val="FF9900"/>
                </a:solidFill>
              </a:rPr>
              <a:t> </a:t>
            </a:r>
            <a:r>
              <a:rPr lang="en-US" sz="1800">
                <a:solidFill>
                  <a:srgbClr val="FF0000"/>
                </a:solidFill>
              </a:rPr>
              <a:t>battery module</a:t>
            </a:r>
            <a:r>
              <a:rPr lang="en-US" sz="1800"/>
              <a:t> &lt;- Partial contribution</a:t>
            </a:r>
            <a:br>
              <a:rPr lang="en-US" sz="1800"/>
            </a:br>
            <a:endParaRPr sz="1800"/>
          </a:p>
          <a:p>
            <a:pPr indent="-342900" lvl="0" marL="914400" rtl="0" algn="l">
              <a:lnSpc>
                <a:spcPct val="90000"/>
              </a:lnSpc>
              <a:spcBef>
                <a:spcPts val="0"/>
              </a:spcBef>
              <a:spcAft>
                <a:spcPts val="0"/>
              </a:spcAft>
              <a:buClr>
                <a:srgbClr val="FF0000"/>
              </a:buClr>
              <a:buSzPts val="1800"/>
              <a:buChar char="●"/>
            </a:pPr>
            <a:r>
              <a:rPr lang="en-US" sz="1800">
                <a:solidFill>
                  <a:srgbClr val="FF0000"/>
                </a:solidFill>
              </a:rPr>
              <a:t>Tuning power parameters</a:t>
            </a:r>
            <a:br>
              <a:rPr lang="en-US" sz="1800">
                <a:solidFill>
                  <a:srgbClr val="FF0000"/>
                </a:solidFill>
              </a:rPr>
            </a:br>
            <a:endParaRPr sz="1800">
              <a:solidFill>
                <a:srgbClr val="FF0000"/>
              </a:solidFill>
            </a:endParaRPr>
          </a:p>
          <a:p>
            <a:pPr indent="-342900" lvl="0" marL="914400" rtl="0" algn="l">
              <a:lnSpc>
                <a:spcPct val="90000"/>
              </a:lnSpc>
              <a:spcBef>
                <a:spcPts val="0"/>
              </a:spcBef>
              <a:spcAft>
                <a:spcPts val="0"/>
              </a:spcAft>
              <a:buClr>
                <a:srgbClr val="FF0000"/>
              </a:buClr>
              <a:buSzPts val="1800"/>
              <a:buChar char="●"/>
            </a:pPr>
            <a:r>
              <a:rPr lang="en-US" sz="1800">
                <a:solidFill>
                  <a:srgbClr val="FF0000"/>
                </a:solidFill>
              </a:rPr>
              <a:t>Configure network connectivity</a:t>
            </a:r>
            <a:br>
              <a:rPr lang="en-US" sz="1800">
                <a:solidFill>
                  <a:srgbClr val="FF0000"/>
                </a:solidFill>
              </a:rPr>
            </a:br>
            <a:endParaRPr sz="1800">
              <a:solidFill>
                <a:srgbClr val="FF0000"/>
              </a:solidFill>
            </a:endParaRPr>
          </a:p>
          <a:p>
            <a:pPr indent="-342900" lvl="0" marL="914400" rtl="0" algn="l">
              <a:lnSpc>
                <a:spcPct val="90000"/>
              </a:lnSpc>
              <a:spcBef>
                <a:spcPts val="0"/>
              </a:spcBef>
              <a:spcAft>
                <a:spcPts val="0"/>
              </a:spcAft>
              <a:buSzPts val="1800"/>
              <a:buChar char="●"/>
            </a:pPr>
            <a:r>
              <a:rPr lang="en-US" sz="1800"/>
              <a:t>Create program to measure water level</a:t>
            </a:r>
            <a:br>
              <a:rPr lang="en-US" sz="1800"/>
            </a:br>
            <a:endParaRPr sz="1800"/>
          </a:p>
          <a:p>
            <a:pPr indent="-342900" lvl="0" marL="914400" rtl="0" algn="l">
              <a:lnSpc>
                <a:spcPct val="90000"/>
              </a:lnSpc>
              <a:spcBef>
                <a:spcPts val="0"/>
              </a:spcBef>
              <a:spcAft>
                <a:spcPts val="0"/>
              </a:spcAft>
              <a:buClr>
                <a:srgbClr val="FF0000"/>
              </a:buClr>
              <a:buSzPts val="1800"/>
              <a:buChar char="●"/>
            </a:pPr>
            <a:r>
              <a:rPr lang="en-US" sz="1800">
                <a:solidFill>
                  <a:srgbClr val="FF0000"/>
                </a:solidFill>
              </a:rPr>
              <a:t>Configure remote storage on Google Cloud and upload Data</a:t>
            </a:r>
            <a:br>
              <a:rPr lang="en-US" sz="1800">
                <a:solidFill>
                  <a:srgbClr val="FF0000"/>
                </a:solidFill>
              </a:rPr>
            </a:br>
            <a:endParaRPr sz="1800">
              <a:solidFill>
                <a:srgbClr val="FF0000"/>
              </a:solidFill>
            </a:endParaRPr>
          </a:p>
          <a:p>
            <a:pPr indent="-342900" lvl="0" marL="914400" rtl="0" algn="l">
              <a:lnSpc>
                <a:spcPct val="90000"/>
              </a:lnSpc>
              <a:spcBef>
                <a:spcPts val="0"/>
              </a:spcBef>
              <a:spcAft>
                <a:spcPts val="0"/>
              </a:spcAft>
              <a:buSzPts val="1800"/>
              <a:buChar char="●"/>
            </a:pPr>
            <a:r>
              <a:rPr lang="en-US" sz="1800"/>
              <a:t>Deployment</a:t>
            </a:r>
            <a:endParaRPr sz="1800"/>
          </a:p>
          <a:p>
            <a:pPr indent="0" lvl="0" marL="0" rtl="0" algn="l">
              <a:lnSpc>
                <a:spcPct val="90000"/>
              </a:lnSpc>
              <a:spcBef>
                <a:spcPts val="600"/>
              </a:spcBef>
              <a:spcAft>
                <a:spcPts val="0"/>
              </a:spcAft>
              <a:buSzPts val="1800"/>
              <a:buNone/>
            </a:pPr>
            <a:r>
              <a:rPr lang="en-US" sz="1800"/>
              <a:t>	</a:t>
            </a:r>
            <a:endParaRPr sz="1800"/>
          </a:p>
          <a:p>
            <a:pPr indent="0" lvl="0" marL="457200" rtl="0" algn="l">
              <a:lnSpc>
                <a:spcPct val="90000"/>
              </a:lnSpc>
              <a:spcBef>
                <a:spcPts val="600"/>
              </a:spcBef>
              <a:spcAft>
                <a:spcPts val="0"/>
              </a:spcAft>
              <a:buSzPts val="1800"/>
              <a:buNone/>
            </a:pPr>
            <a:r>
              <a:t/>
            </a:r>
            <a:endParaRPr sz="1800"/>
          </a:p>
        </p:txBody>
      </p:sp>
      <p:sp>
        <p:nvSpPr>
          <p:cNvPr id="143" name="Google Shape;143;g1e1d3d9174e_0_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144" name="Google Shape;144;g1e1d3d9174e_0_3"/>
          <p:cNvSpPr/>
          <p:nvPr/>
        </p:nvSpPr>
        <p:spPr>
          <a:xfrm>
            <a:off x="418650" y="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5" name="Google Shape;145;g1e1d3d9174e_0_3"/>
          <p:cNvSpPr/>
          <p:nvPr/>
        </p:nvSpPr>
        <p:spPr>
          <a:xfrm>
            <a:off x="322650" y="3566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46" name="Google Shape;146;g1e1d3d9174e_0_3"/>
          <p:cNvSpPr txBox="1"/>
          <p:nvPr>
            <p:ph type="title"/>
          </p:nvPr>
        </p:nvSpPr>
        <p:spPr>
          <a:xfrm>
            <a:off x="418650" y="3343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Calibri"/>
              <a:buNone/>
            </a:pPr>
            <a:r>
              <a:rPr lang="en-US" sz="3200"/>
              <a:t>Methodology and Contributions</a:t>
            </a:r>
            <a:endParaRPr sz="32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7" name="Shape 677"/>
        <p:cNvGrpSpPr/>
        <p:nvPr/>
      </p:nvGrpSpPr>
      <p:grpSpPr>
        <a:xfrm>
          <a:off x="0" y="0"/>
          <a:ext cx="0" cy="0"/>
          <a:chOff x="0" y="0"/>
          <a:chExt cx="0" cy="0"/>
        </a:xfrm>
      </p:grpSpPr>
      <p:sp>
        <p:nvSpPr>
          <p:cNvPr id="678" name="Google Shape;678;g23c9be4e373_0_0"/>
          <p:cNvSpPr txBox="1"/>
          <p:nvPr>
            <p:ph idx="1" type="body"/>
          </p:nvPr>
        </p:nvSpPr>
        <p:spPr>
          <a:xfrm>
            <a:off x="310398" y="1080700"/>
            <a:ext cx="7986000" cy="34164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lang="en-US" sz="1600">
                <a:highlight>
                  <a:srgbClr val="FFFFFF"/>
                </a:highlight>
              </a:rPr>
              <a:t>Assembling the Raspberry PI (RPI) components</a:t>
            </a:r>
            <a:endParaRPr sz="1600">
              <a:highlight>
                <a:srgbClr val="FFFFFF"/>
              </a:highlight>
            </a:endParaRPr>
          </a:p>
          <a:p>
            <a:pPr indent="-298450" lvl="1" marL="914400" rtl="0" algn="l">
              <a:lnSpc>
                <a:spcPct val="115000"/>
              </a:lnSpc>
              <a:spcBef>
                <a:spcPts val="0"/>
              </a:spcBef>
              <a:spcAft>
                <a:spcPts val="0"/>
              </a:spcAft>
              <a:buSzPts val="1100"/>
              <a:buChar char="○"/>
            </a:pPr>
            <a:r>
              <a:rPr lang="en-US" sz="1600">
                <a:highlight>
                  <a:srgbClr val="FFFFFF"/>
                </a:highlight>
              </a:rPr>
              <a:t>I ensured the battery and LTE modules work with the RPI</a:t>
            </a:r>
            <a:endParaRPr sz="1600">
              <a:highlight>
                <a:srgbClr val="FFFFFF"/>
              </a:highlight>
            </a:endParaRPr>
          </a:p>
          <a:p>
            <a:pPr indent="-298450" lvl="0" marL="457200" rtl="0" algn="l">
              <a:lnSpc>
                <a:spcPct val="115000"/>
              </a:lnSpc>
              <a:spcBef>
                <a:spcPts val="0"/>
              </a:spcBef>
              <a:spcAft>
                <a:spcPts val="0"/>
              </a:spcAft>
              <a:buSzPts val="1100"/>
              <a:buChar char="●"/>
            </a:pPr>
            <a:r>
              <a:rPr lang="en-US" sz="1600">
                <a:highlight>
                  <a:srgbClr val="FFFFFF"/>
                </a:highlight>
              </a:rPr>
              <a:t>Troubleshoot Power Modules and the LTE module</a:t>
            </a:r>
            <a:endParaRPr sz="1600">
              <a:highlight>
                <a:srgbClr val="FFFFFF"/>
              </a:highlight>
            </a:endParaRPr>
          </a:p>
          <a:p>
            <a:pPr indent="-330200" lvl="1" marL="914400" rtl="0" algn="l">
              <a:lnSpc>
                <a:spcPct val="115000"/>
              </a:lnSpc>
              <a:spcBef>
                <a:spcPts val="0"/>
              </a:spcBef>
              <a:spcAft>
                <a:spcPts val="0"/>
              </a:spcAft>
              <a:buSzPts val="1600"/>
              <a:buChar char="○"/>
            </a:pPr>
            <a:r>
              <a:rPr lang="en-US" sz="1600">
                <a:highlight>
                  <a:srgbClr val="FFFFFF"/>
                </a:highlight>
              </a:rPr>
              <a:t>I tested the PiJuice battery module</a:t>
            </a:r>
            <a:endParaRPr sz="1600">
              <a:highlight>
                <a:srgbClr val="FFFFFF"/>
              </a:highlight>
            </a:endParaRPr>
          </a:p>
          <a:p>
            <a:pPr indent="-330200" lvl="2" marL="1371600" rtl="0" algn="l">
              <a:lnSpc>
                <a:spcPct val="115000"/>
              </a:lnSpc>
              <a:spcBef>
                <a:spcPts val="0"/>
              </a:spcBef>
              <a:spcAft>
                <a:spcPts val="0"/>
              </a:spcAft>
              <a:buSzPts val="1600"/>
              <a:buChar char="■"/>
            </a:pPr>
            <a:r>
              <a:rPr lang="en-US" sz="1600">
                <a:highlight>
                  <a:srgbClr val="FFFFFF"/>
                </a:highlight>
              </a:rPr>
              <a:t>Uninterruptible power supply</a:t>
            </a:r>
            <a:endParaRPr sz="1600">
              <a:highlight>
                <a:srgbClr val="FFFFFF"/>
              </a:highlight>
            </a:endParaRPr>
          </a:p>
          <a:p>
            <a:pPr indent="-330200" lvl="2" marL="1371600" rtl="0" algn="l">
              <a:lnSpc>
                <a:spcPct val="115000"/>
              </a:lnSpc>
              <a:spcBef>
                <a:spcPts val="0"/>
              </a:spcBef>
              <a:spcAft>
                <a:spcPts val="0"/>
              </a:spcAft>
              <a:buSzPts val="1600"/>
              <a:buChar char="■"/>
            </a:pPr>
            <a:r>
              <a:rPr lang="en-US" sz="1600">
                <a:highlight>
                  <a:srgbClr val="FFFFFF"/>
                </a:highlight>
              </a:rPr>
              <a:t>Solves voltage regulation problems</a:t>
            </a:r>
            <a:br>
              <a:rPr lang="en-US" sz="1600">
                <a:highlight>
                  <a:srgbClr val="FFFFFF"/>
                </a:highlight>
              </a:rPr>
            </a:br>
            <a:endParaRPr sz="1600">
              <a:highlight>
                <a:srgbClr val="FFFFFF"/>
              </a:highlight>
            </a:endParaRPr>
          </a:p>
          <a:p>
            <a:pPr indent="-328453" lvl="1" marL="914400" rtl="0" algn="l">
              <a:lnSpc>
                <a:spcPct val="70000"/>
              </a:lnSpc>
              <a:spcBef>
                <a:spcPts val="0"/>
              </a:spcBef>
              <a:spcAft>
                <a:spcPts val="0"/>
              </a:spcAft>
              <a:buSzPts val="1573"/>
              <a:buChar char="○"/>
            </a:pPr>
            <a:r>
              <a:rPr lang="en-US" sz="1572"/>
              <a:t>Several initial problems</a:t>
            </a:r>
            <a:endParaRPr sz="1572"/>
          </a:p>
          <a:p>
            <a:pPr indent="-328453" lvl="2" marL="1371600" rtl="0" algn="l">
              <a:lnSpc>
                <a:spcPct val="70000"/>
              </a:lnSpc>
              <a:spcBef>
                <a:spcPts val="0"/>
              </a:spcBef>
              <a:spcAft>
                <a:spcPts val="0"/>
              </a:spcAft>
              <a:buSzPts val="1573"/>
              <a:buChar char="■"/>
            </a:pPr>
            <a:r>
              <a:rPr lang="en-US" sz="1572"/>
              <a:t>Sensitive to shock and vibration</a:t>
            </a:r>
            <a:endParaRPr sz="1572"/>
          </a:p>
          <a:p>
            <a:pPr indent="-328453" lvl="2" marL="1371600" rtl="0" algn="l">
              <a:lnSpc>
                <a:spcPct val="70000"/>
              </a:lnSpc>
              <a:spcBef>
                <a:spcPts val="0"/>
              </a:spcBef>
              <a:spcAft>
                <a:spcPts val="0"/>
              </a:spcAft>
              <a:buSzPts val="1573"/>
              <a:buChar char="■"/>
            </a:pPr>
            <a:r>
              <a:rPr lang="en-US" sz="1572"/>
              <a:t>Low charge shutoffs</a:t>
            </a:r>
            <a:endParaRPr sz="1572"/>
          </a:p>
          <a:p>
            <a:pPr indent="-328453" lvl="2" marL="1371600" rtl="0" algn="l">
              <a:lnSpc>
                <a:spcPct val="70000"/>
              </a:lnSpc>
              <a:spcBef>
                <a:spcPts val="0"/>
              </a:spcBef>
              <a:spcAft>
                <a:spcPts val="0"/>
              </a:spcAft>
              <a:buSzPts val="1573"/>
              <a:buChar char="■"/>
            </a:pPr>
            <a:r>
              <a:rPr lang="en-US" sz="1572"/>
              <a:t>Reboots with many peripherals</a:t>
            </a:r>
            <a:endParaRPr sz="1572"/>
          </a:p>
          <a:p>
            <a:pPr indent="-328453" lvl="2" marL="1371600" rtl="0" algn="l">
              <a:lnSpc>
                <a:spcPct val="70000"/>
              </a:lnSpc>
              <a:spcBef>
                <a:spcPts val="0"/>
              </a:spcBef>
              <a:spcAft>
                <a:spcPts val="0"/>
              </a:spcAft>
              <a:buSzPts val="1573"/>
              <a:buChar char="■"/>
            </a:pPr>
            <a:r>
              <a:rPr lang="en-US" sz="1572"/>
              <a:t>and more….</a:t>
            </a:r>
            <a:br>
              <a:rPr lang="en-US" sz="1572"/>
            </a:br>
            <a:endParaRPr sz="1572"/>
          </a:p>
          <a:p>
            <a:pPr indent="-328453" lvl="0" marL="457200" rtl="0" algn="l">
              <a:lnSpc>
                <a:spcPct val="70000"/>
              </a:lnSpc>
              <a:spcBef>
                <a:spcPts val="0"/>
              </a:spcBef>
              <a:spcAft>
                <a:spcPts val="0"/>
              </a:spcAft>
              <a:buSzPts val="1573"/>
              <a:buChar char="●"/>
            </a:pPr>
            <a:r>
              <a:rPr lang="en-US" sz="1572">
                <a:solidFill>
                  <a:srgbClr val="FF0000"/>
                </a:solidFill>
              </a:rPr>
              <a:t>Result</a:t>
            </a:r>
            <a:r>
              <a:rPr lang="en-US" sz="1572">
                <a:solidFill>
                  <a:srgbClr val="FF0000"/>
                </a:solidFill>
                <a:extLst>
                  <a:ext uri="http://customooxmlschemas.google.com/">
                    <go:slidesCustomData xmlns:go="http://customooxmlschemas.google.com/" textRoundtripDataId="6"/>
                  </a:ext>
                </a:extLst>
              </a:rPr>
              <a:t>: </a:t>
            </a:r>
            <a:r>
              <a:rPr lang="en-US" sz="1572">
                <a:solidFill>
                  <a:srgbClr val="FF0000"/>
                </a:solidFill>
              </a:rPr>
              <a:t>The Raspberry PI works with PIJuice and LTE module</a:t>
            </a:r>
            <a:endParaRPr sz="1572"/>
          </a:p>
        </p:txBody>
      </p:sp>
      <p:sp>
        <p:nvSpPr>
          <p:cNvPr id="679" name="Google Shape;679;g23c9be4e373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680" name="Google Shape;680;g23c9be4e373_0_0"/>
          <p:cNvSpPr/>
          <p:nvPr/>
        </p:nvSpPr>
        <p:spPr>
          <a:xfrm>
            <a:off x="470125" y="8870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81" name="Google Shape;681;g23c9be4e373_0_0"/>
          <p:cNvSpPr/>
          <p:nvPr/>
        </p:nvSpPr>
        <p:spPr>
          <a:xfrm>
            <a:off x="374125" y="4453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82" name="Google Shape;682;g23c9be4e373_0_0"/>
          <p:cNvSpPr txBox="1"/>
          <p:nvPr>
            <p:ph type="title"/>
          </p:nvPr>
        </p:nvSpPr>
        <p:spPr>
          <a:xfrm>
            <a:off x="470125" y="485600"/>
            <a:ext cx="8520600" cy="447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109803"/>
              <a:buFont typeface="Calibri"/>
              <a:buNone/>
            </a:pPr>
            <a:r>
              <a:rPr lang="en-US" sz="2550"/>
              <a:t>Contribution 1:  Building a prototype with PI and camera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686" name="Shape 686"/>
        <p:cNvGrpSpPr/>
        <p:nvPr/>
      </p:nvGrpSpPr>
      <p:grpSpPr>
        <a:xfrm>
          <a:off x="0" y="0"/>
          <a:ext cx="0" cy="0"/>
          <a:chOff x="0" y="0"/>
          <a:chExt cx="0" cy="0"/>
        </a:xfrm>
      </p:grpSpPr>
      <p:sp>
        <p:nvSpPr>
          <p:cNvPr id="687" name="Google Shape;687;g23c9be4e373_0_128"/>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88" name="Google Shape;688;g23c9be4e373_0_128"/>
          <p:cNvSpPr/>
          <p:nvPr/>
        </p:nvSpPr>
        <p:spPr>
          <a:xfrm>
            <a:off x="418650" y="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89" name="Google Shape;689;g23c9be4e373_0_128"/>
          <p:cNvSpPr/>
          <p:nvPr/>
        </p:nvSpPr>
        <p:spPr>
          <a:xfrm>
            <a:off x="322650" y="3566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690" name="Google Shape;690;g23c9be4e373_0_128"/>
          <p:cNvSpPr txBox="1"/>
          <p:nvPr>
            <p:ph idx="1" type="body"/>
          </p:nvPr>
        </p:nvSpPr>
        <p:spPr>
          <a:xfrm>
            <a:off x="793509" y="982798"/>
            <a:ext cx="7626000" cy="46152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SzPts val="1800"/>
              <a:buNone/>
            </a:pPr>
            <a:r>
              <a:t/>
            </a:r>
            <a:endParaRPr sz="1700"/>
          </a:p>
          <a:p>
            <a:pPr indent="-336550" lvl="0" marL="457200" rtl="0" algn="l">
              <a:lnSpc>
                <a:spcPct val="90000"/>
              </a:lnSpc>
              <a:spcBef>
                <a:spcPts val="0"/>
              </a:spcBef>
              <a:spcAft>
                <a:spcPts val="0"/>
              </a:spcAft>
              <a:buSzPts val="1700"/>
              <a:buChar char="•"/>
            </a:pPr>
            <a:r>
              <a:rPr lang="en-US" sz="1700"/>
              <a:t>PiJuice System Task is for:</a:t>
            </a:r>
            <a:endParaRPr sz="1700"/>
          </a:p>
          <a:p>
            <a:pPr indent="-336550" lvl="2" marL="1371600" rtl="0" algn="l">
              <a:lnSpc>
                <a:spcPct val="90000"/>
              </a:lnSpc>
              <a:spcBef>
                <a:spcPts val="0"/>
              </a:spcBef>
              <a:spcAft>
                <a:spcPts val="0"/>
              </a:spcAft>
              <a:buSzPts val="1700"/>
              <a:buChar char="■"/>
            </a:pPr>
            <a:r>
              <a:rPr lang="en-US" sz="1700"/>
              <a:t>Automatic scripts</a:t>
            </a:r>
            <a:endParaRPr sz="1700"/>
          </a:p>
          <a:p>
            <a:pPr indent="-336550" lvl="2" marL="1371600" rtl="0" algn="l">
              <a:lnSpc>
                <a:spcPct val="90000"/>
              </a:lnSpc>
              <a:spcBef>
                <a:spcPts val="0"/>
              </a:spcBef>
              <a:spcAft>
                <a:spcPts val="0"/>
              </a:spcAft>
              <a:buSzPts val="1700"/>
              <a:buChar char="■"/>
            </a:pPr>
            <a:r>
              <a:rPr lang="en-US" sz="1700"/>
              <a:t>Response to Hardware events</a:t>
            </a:r>
            <a:endParaRPr sz="1700"/>
          </a:p>
          <a:p>
            <a:pPr indent="-336550" lvl="2" marL="1371600" rtl="0" algn="l">
              <a:lnSpc>
                <a:spcPct val="90000"/>
              </a:lnSpc>
              <a:spcBef>
                <a:spcPts val="0"/>
              </a:spcBef>
              <a:spcAft>
                <a:spcPts val="0"/>
              </a:spcAft>
              <a:buSzPts val="1700"/>
              <a:buChar char="■"/>
            </a:pPr>
            <a:r>
              <a:rPr lang="en-US" sz="1700"/>
              <a:t>Options for Battery profile, Settings for input preference, LED settings, parameters like WakeUpOnCharge, MinCharge</a:t>
            </a:r>
            <a:endParaRPr sz="1700"/>
          </a:p>
          <a:p>
            <a:pPr indent="-336550" lvl="0" marL="457200" rtl="0" algn="l">
              <a:lnSpc>
                <a:spcPct val="90000"/>
              </a:lnSpc>
              <a:spcBef>
                <a:spcPts val="0"/>
              </a:spcBef>
              <a:spcAft>
                <a:spcPts val="0"/>
              </a:spcAft>
              <a:buSzPts val="1700"/>
              <a:buChar char="•"/>
            </a:pPr>
            <a:r>
              <a:rPr lang="en-US" sz="1700"/>
              <a:t>Why?</a:t>
            </a:r>
            <a:endParaRPr sz="1700"/>
          </a:p>
          <a:p>
            <a:pPr indent="-336550" lvl="2" marL="1371600" rtl="0" algn="l">
              <a:lnSpc>
                <a:spcPct val="90000"/>
              </a:lnSpc>
              <a:spcBef>
                <a:spcPts val="0"/>
              </a:spcBef>
              <a:spcAft>
                <a:spcPts val="0"/>
              </a:spcAft>
              <a:buSzPts val="1700"/>
              <a:buChar char="■"/>
            </a:pPr>
            <a:r>
              <a:rPr lang="en-US" sz="1700"/>
              <a:t>We have to address future problems.</a:t>
            </a:r>
            <a:br>
              <a:rPr lang="en-US" sz="1700"/>
            </a:br>
            <a:endParaRPr sz="1700"/>
          </a:p>
          <a:p>
            <a:pPr indent="-222250" lvl="0" marL="457200" rtl="0" algn="l">
              <a:lnSpc>
                <a:spcPct val="90000"/>
              </a:lnSpc>
              <a:spcBef>
                <a:spcPts val="0"/>
              </a:spcBef>
              <a:spcAft>
                <a:spcPts val="0"/>
              </a:spcAft>
              <a:buSzPts val="1700"/>
              <a:buChar char="•"/>
            </a:pPr>
            <a:r>
              <a:rPr lang="en-US" sz="1700"/>
              <a:t>Error checking and logging</a:t>
            </a:r>
            <a:endParaRPr sz="1700"/>
          </a:p>
          <a:p>
            <a:pPr indent="-336550" lvl="1" marL="914400" rtl="0" algn="l">
              <a:lnSpc>
                <a:spcPct val="90000"/>
              </a:lnSpc>
              <a:spcBef>
                <a:spcPts val="0"/>
              </a:spcBef>
              <a:spcAft>
                <a:spcPts val="0"/>
              </a:spcAft>
              <a:buSzPts val="1700"/>
              <a:buChar char="○"/>
            </a:pPr>
            <a:r>
              <a:rPr lang="en-US" sz="1700"/>
              <a:t>Possible errors: Software (e.g.,  SSL) errors, water level detection error, hardware etc.</a:t>
            </a:r>
            <a:endParaRPr sz="1700"/>
          </a:p>
          <a:p>
            <a:pPr indent="-222250" lvl="0" marL="457200" rtl="0" algn="l">
              <a:lnSpc>
                <a:spcPct val="90000"/>
              </a:lnSpc>
              <a:spcBef>
                <a:spcPts val="0"/>
              </a:spcBef>
              <a:spcAft>
                <a:spcPts val="0"/>
              </a:spcAft>
              <a:buSzPts val="1700"/>
              <a:buChar char="•"/>
            </a:pPr>
            <a:r>
              <a:rPr lang="en-US" sz="1700"/>
              <a:t>Solutions are temporary right now</a:t>
            </a:r>
            <a:endParaRPr sz="1700"/>
          </a:p>
          <a:p>
            <a:pPr indent="-336550" lvl="1" marL="914400" rtl="0" algn="l">
              <a:lnSpc>
                <a:spcPct val="90000"/>
              </a:lnSpc>
              <a:spcBef>
                <a:spcPts val="0"/>
              </a:spcBef>
              <a:spcAft>
                <a:spcPts val="0"/>
              </a:spcAft>
              <a:buSzPts val="1700"/>
              <a:buChar char="○"/>
            </a:pPr>
            <a:r>
              <a:rPr lang="en-US" sz="1700"/>
              <a:t>Keep device alive longer when solar gets weak</a:t>
            </a:r>
            <a:endParaRPr sz="1700"/>
          </a:p>
          <a:p>
            <a:pPr indent="-336550" lvl="1" marL="914400" rtl="0" algn="l">
              <a:lnSpc>
                <a:spcPct val="90000"/>
              </a:lnSpc>
              <a:spcBef>
                <a:spcPts val="0"/>
              </a:spcBef>
              <a:spcAft>
                <a:spcPts val="0"/>
              </a:spcAft>
              <a:buSzPts val="1700"/>
              <a:buChar char="○"/>
            </a:pPr>
            <a:r>
              <a:rPr lang="en-US" sz="1700"/>
              <a:t>Keep battery level high enough to function correctly</a:t>
            </a:r>
            <a:endParaRPr sz="1700"/>
          </a:p>
          <a:p>
            <a:pPr indent="-336550" lvl="1" marL="914400" rtl="0" algn="l">
              <a:lnSpc>
                <a:spcPct val="90000"/>
              </a:lnSpc>
              <a:spcBef>
                <a:spcPts val="0"/>
              </a:spcBef>
              <a:spcAft>
                <a:spcPts val="0"/>
              </a:spcAft>
              <a:buSzPts val="1700"/>
              <a:buChar char="○"/>
            </a:pPr>
            <a:r>
              <a:rPr lang="en-US" sz="1700"/>
              <a:t>Explore battery options</a:t>
            </a:r>
            <a:endParaRPr sz="1700"/>
          </a:p>
          <a:p>
            <a:pPr indent="-336550" lvl="1" marL="914400" rtl="0" algn="l">
              <a:lnSpc>
                <a:spcPct val="90000"/>
              </a:lnSpc>
              <a:spcBef>
                <a:spcPts val="0"/>
              </a:spcBef>
              <a:spcAft>
                <a:spcPts val="0"/>
              </a:spcAft>
              <a:buSzPts val="1700"/>
              <a:buChar char="○"/>
            </a:pPr>
            <a:r>
              <a:rPr lang="en-US" sz="1700"/>
              <a:t>Explore less current draw in OS</a:t>
            </a:r>
            <a:endParaRPr sz="1700"/>
          </a:p>
          <a:p>
            <a:pPr indent="-222250" lvl="0" marL="457200" rtl="0" algn="l">
              <a:lnSpc>
                <a:spcPct val="90000"/>
              </a:lnSpc>
              <a:spcBef>
                <a:spcPts val="0"/>
              </a:spcBef>
              <a:spcAft>
                <a:spcPts val="0"/>
              </a:spcAft>
              <a:buSzPts val="1700"/>
              <a:buChar char="•"/>
            </a:pPr>
            <a:r>
              <a:rPr lang="en-US" sz="1700"/>
              <a:t>I will show tests, then explain better solutions.</a:t>
            </a:r>
            <a:endParaRPr sz="1700"/>
          </a:p>
          <a:p>
            <a:pPr indent="0" lvl="0" marL="0" rtl="0" algn="l">
              <a:lnSpc>
                <a:spcPct val="90000"/>
              </a:lnSpc>
              <a:spcBef>
                <a:spcPts val="0"/>
              </a:spcBef>
              <a:spcAft>
                <a:spcPts val="0"/>
              </a:spcAft>
              <a:buSzPts val="1800"/>
              <a:buNone/>
            </a:pPr>
            <a:r>
              <a:t/>
            </a:r>
            <a:endParaRPr sz="1700"/>
          </a:p>
          <a:p>
            <a:pPr indent="-222250" lvl="0" marL="457200" rtl="0" algn="l">
              <a:lnSpc>
                <a:spcPct val="90000"/>
              </a:lnSpc>
              <a:spcBef>
                <a:spcPts val="0"/>
              </a:spcBef>
              <a:spcAft>
                <a:spcPts val="0"/>
              </a:spcAft>
              <a:buClr>
                <a:srgbClr val="FF0000"/>
              </a:buClr>
              <a:buSzPts val="1700"/>
              <a:buChar char="•"/>
            </a:pPr>
            <a:r>
              <a:rPr lang="en-US" sz="1700">
                <a:solidFill>
                  <a:srgbClr val="FF0000"/>
                </a:solidFill>
              </a:rPr>
              <a:t>Summary- Data acquisition is the most important thing to be solved.  We learned the problem in initial stage ( battery is at limit).  What can we learn from now?</a:t>
            </a:r>
            <a:endParaRPr sz="1700">
              <a:solidFill>
                <a:srgbClr val="FF0000"/>
              </a:solidFill>
            </a:endParaRPr>
          </a:p>
          <a:p>
            <a:pPr indent="0" lvl="0" marL="457200" rtl="0" algn="l">
              <a:lnSpc>
                <a:spcPct val="90000"/>
              </a:lnSpc>
              <a:spcBef>
                <a:spcPts val="0"/>
              </a:spcBef>
              <a:spcAft>
                <a:spcPts val="0"/>
              </a:spcAft>
              <a:buSzPts val="1800"/>
              <a:buNone/>
            </a:pPr>
            <a:r>
              <a:t/>
            </a:r>
            <a:endParaRPr sz="1700"/>
          </a:p>
          <a:p>
            <a:pPr indent="0" lvl="0" marL="457200" rtl="0" algn="l">
              <a:lnSpc>
                <a:spcPct val="90000"/>
              </a:lnSpc>
              <a:spcBef>
                <a:spcPts val="0"/>
              </a:spcBef>
              <a:spcAft>
                <a:spcPts val="0"/>
              </a:spcAft>
              <a:buSzPts val="1800"/>
              <a:buNone/>
            </a:pPr>
            <a:r>
              <a:t/>
            </a:r>
            <a:endParaRPr sz="1700"/>
          </a:p>
        </p:txBody>
      </p:sp>
      <p:sp>
        <p:nvSpPr>
          <p:cNvPr id="691" name="Google Shape;691;g23c9be4e373_0_1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692" name="Google Shape;692;g23c9be4e373_0_128"/>
          <p:cNvSpPr txBox="1"/>
          <p:nvPr>
            <p:ph type="title"/>
          </p:nvPr>
        </p:nvSpPr>
        <p:spPr>
          <a:xfrm>
            <a:off x="418644" y="98110"/>
            <a:ext cx="7626000" cy="88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2300"/>
              <a:t>Contribution 2 - Testing of Battery Module</a:t>
            </a:r>
            <a:endParaRPr sz="30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696" name="Shape 696"/>
        <p:cNvGrpSpPr/>
        <p:nvPr/>
      </p:nvGrpSpPr>
      <p:grpSpPr>
        <a:xfrm>
          <a:off x="0" y="0"/>
          <a:ext cx="0" cy="0"/>
          <a:chOff x="0" y="0"/>
          <a:chExt cx="0" cy="0"/>
        </a:xfrm>
      </p:grpSpPr>
      <p:sp>
        <p:nvSpPr>
          <p:cNvPr id="697" name="Google Shape;697;g23c9be4e373_0_51"/>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698" name="Google Shape;698;g23c9be4e373_0_51"/>
          <p:cNvSpPr/>
          <p:nvPr/>
        </p:nvSpPr>
        <p:spPr>
          <a:xfrm>
            <a:off x="384150" y="955775"/>
            <a:ext cx="8375700" cy="62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99" name="Google Shape;699;g23c9be4e373_0_51"/>
          <p:cNvSpPr/>
          <p:nvPr/>
        </p:nvSpPr>
        <p:spPr>
          <a:xfrm>
            <a:off x="384150" y="3566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700" name="Google Shape;700;g23c9be4e373_0_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701" name="Google Shape;701;g23c9be4e373_0_51"/>
          <p:cNvSpPr/>
          <p:nvPr/>
        </p:nvSpPr>
        <p:spPr>
          <a:xfrm>
            <a:off x="472600" y="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02" name="Google Shape;702;g23c9be4e373_0_51"/>
          <p:cNvSpPr txBox="1"/>
          <p:nvPr>
            <p:ph idx="1" type="body"/>
          </p:nvPr>
        </p:nvSpPr>
        <p:spPr>
          <a:xfrm>
            <a:off x="561684" y="996798"/>
            <a:ext cx="7626000" cy="4615200"/>
          </a:xfrm>
          <a:prstGeom prst="rect">
            <a:avLst/>
          </a:prstGeom>
          <a:noFill/>
          <a:ln>
            <a:noFill/>
          </a:ln>
        </p:spPr>
        <p:txBody>
          <a:bodyPr anchorCtr="0" anchor="t" bIns="45700" lIns="91425" spcFirstLastPara="1" rIns="91425" wrap="square" tIns="45700">
            <a:normAutofit lnSpcReduction="10000"/>
          </a:bodyPr>
          <a:lstStyle/>
          <a:p>
            <a:pPr indent="-222250" lvl="0" marL="457200" rtl="0" algn="l">
              <a:lnSpc>
                <a:spcPct val="90000"/>
              </a:lnSpc>
              <a:spcBef>
                <a:spcPts val="0"/>
              </a:spcBef>
              <a:spcAft>
                <a:spcPts val="0"/>
              </a:spcAft>
              <a:buSzPts val="1700"/>
              <a:buChar char="•"/>
            </a:pPr>
            <a:r>
              <a:rPr lang="en-US" sz="1700"/>
              <a:t>Data shows that voltage is reaching a lower limit so we notice that battery is unable to supply to power device.</a:t>
            </a:r>
            <a:endParaRPr sz="1700"/>
          </a:p>
          <a:p>
            <a:pPr indent="-336550" lvl="1" marL="914400" rtl="0" algn="l">
              <a:lnSpc>
                <a:spcPct val="90000"/>
              </a:lnSpc>
              <a:spcBef>
                <a:spcPts val="0"/>
              </a:spcBef>
              <a:spcAft>
                <a:spcPts val="0"/>
              </a:spcAft>
              <a:buSzPts val="1700"/>
              <a:buChar char="○"/>
            </a:pPr>
            <a:r>
              <a:rPr lang="en-US" sz="1700"/>
              <a:t>This may indicate an automatic shut off in PiJuice firmware/software.</a:t>
            </a:r>
            <a:br>
              <a:rPr lang="en-US" sz="1700"/>
            </a:br>
            <a:endParaRPr sz="1700"/>
          </a:p>
          <a:p>
            <a:pPr indent="-222250" lvl="0" marL="457200" rtl="0" algn="l">
              <a:lnSpc>
                <a:spcPct val="90000"/>
              </a:lnSpc>
              <a:spcBef>
                <a:spcPts val="0"/>
              </a:spcBef>
              <a:spcAft>
                <a:spcPts val="0"/>
              </a:spcAft>
              <a:buSzPts val="1700"/>
              <a:buChar char="•"/>
            </a:pPr>
            <a:r>
              <a:rPr lang="en-US" sz="1700"/>
              <a:t>To be able to reboot requires enough current/voltage.  Are we getting enough?</a:t>
            </a:r>
            <a:endParaRPr sz="1700"/>
          </a:p>
          <a:p>
            <a:pPr indent="-336550" lvl="1" marL="914400" rtl="0" algn="l">
              <a:lnSpc>
                <a:spcPct val="90000"/>
              </a:lnSpc>
              <a:spcBef>
                <a:spcPts val="0"/>
              </a:spcBef>
              <a:spcAft>
                <a:spcPts val="0"/>
              </a:spcAft>
              <a:buSzPts val="1700"/>
              <a:buChar char="○"/>
            </a:pPr>
            <a:r>
              <a:rPr lang="en-US" sz="1700"/>
              <a:t>We are, but appearance of power automatically starts system.</a:t>
            </a:r>
            <a:endParaRPr sz="1700"/>
          </a:p>
          <a:p>
            <a:pPr indent="-336550" lvl="2" marL="1371600" rtl="0" algn="l">
              <a:lnSpc>
                <a:spcPct val="90000"/>
              </a:lnSpc>
              <a:spcBef>
                <a:spcPts val="0"/>
              </a:spcBef>
              <a:spcAft>
                <a:spcPts val="0"/>
              </a:spcAft>
              <a:buSzPts val="1700"/>
              <a:buChar char="■"/>
            </a:pPr>
            <a:r>
              <a:rPr lang="en-US" sz="1700"/>
              <a:t>Tests show that even with BAD input, system will power on. This indicates a high current level</a:t>
            </a:r>
            <a:endParaRPr sz="1700"/>
          </a:p>
          <a:p>
            <a:pPr indent="-336550" lvl="1" marL="914400" rtl="0" algn="l">
              <a:lnSpc>
                <a:spcPct val="90000"/>
              </a:lnSpc>
              <a:spcBef>
                <a:spcPts val="0"/>
              </a:spcBef>
              <a:spcAft>
                <a:spcPts val="0"/>
              </a:spcAft>
              <a:buSzPts val="1700"/>
              <a:buChar char="○"/>
            </a:pPr>
            <a:r>
              <a:rPr lang="en-US" sz="1700"/>
              <a:t>Wakeup options are at power, at minimum charge with power, and RTC alarm</a:t>
            </a:r>
            <a:endParaRPr sz="1700"/>
          </a:p>
          <a:p>
            <a:pPr indent="-336550" lvl="2" marL="1371600" rtl="0" algn="l">
              <a:lnSpc>
                <a:spcPct val="90000"/>
              </a:lnSpc>
              <a:spcBef>
                <a:spcPts val="0"/>
              </a:spcBef>
              <a:spcAft>
                <a:spcPts val="0"/>
              </a:spcAft>
              <a:buSzPts val="1700"/>
              <a:buChar char="■"/>
            </a:pPr>
            <a:r>
              <a:rPr lang="en-US" sz="1700"/>
              <a:t>Do settings conflict? I don’t think so. </a:t>
            </a:r>
            <a:endParaRPr sz="1700"/>
          </a:p>
          <a:p>
            <a:pPr indent="-336550" lvl="2" marL="1371600" rtl="0" algn="l">
              <a:lnSpc>
                <a:spcPct val="90000"/>
              </a:lnSpc>
              <a:spcBef>
                <a:spcPts val="0"/>
              </a:spcBef>
              <a:spcAft>
                <a:spcPts val="0"/>
              </a:spcAft>
              <a:buSzPts val="1700"/>
              <a:buChar char="■"/>
            </a:pPr>
            <a:r>
              <a:rPr lang="en-US" sz="1700"/>
              <a:t>Possible workaround</a:t>
            </a:r>
            <a:endParaRPr sz="1700"/>
          </a:p>
          <a:p>
            <a:pPr indent="-222250" lvl="0" marL="457200" rtl="0" algn="l">
              <a:lnSpc>
                <a:spcPct val="90000"/>
              </a:lnSpc>
              <a:spcBef>
                <a:spcPts val="0"/>
              </a:spcBef>
              <a:spcAft>
                <a:spcPts val="0"/>
              </a:spcAft>
              <a:buSzPts val="1700"/>
              <a:buChar char="•"/>
            </a:pPr>
            <a:r>
              <a:rPr lang="en-US" sz="1700"/>
              <a:t>Remember to keep calculations rough: these are estimates</a:t>
            </a:r>
            <a:endParaRPr sz="1700"/>
          </a:p>
          <a:p>
            <a:pPr indent="-222250" lvl="0" marL="457200" rtl="0" algn="l">
              <a:lnSpc>
                <a:spcPct val="90000"/>
              </a:lnSpc>
              <a:spcBef>
                <a:spcPts val="0"/>
              </a:spcBef>
              <a:spcAft>
                <a:spcPts val="0"/>
              </a:spcAft>
              <a:buSzPts val="1700"/>
              <a:buChar char="•"/>
            </a:pPr>
            <a:r>
              <a:rPr lang="en-US" sz="1700"/>
              <a:t>Are battery settings an option?</a:t>
            </a:r>
            <a:endParaRPr sz="1700"/>
          </a:p>
          <a:p>
            <a:pPr indent="-222250" lvl="0" marL="457200" rtl="0" algn="l">
              <a:lnSpc>
                <a:spcPct val="90000"/>
              </a:lnSpc>
              <a:spcBef>
                <a:spcPts val="0"/>
              </a:spcBef>
              <a:spcAft>
                <a:spcPts val="0"/>
              </a:spcAft>
              <a:buSzPts val="1700"/>
              <a:buChar char="•"/>
            </a:pPr>
            <a:r>
              <a:rPr lang="en-US" sz="1700"/>
              <a:t>Reboot has worked before.  Wireless HAT, Camera and Solar Panel all add current draw.  </a:t>
            </a:r>
            <a:endParaRPr sz="1700"/>
          </a:p>
          <a:p>
            <a:pPr indent="-222250" lvl="0" marL="457200" rtl="0" algn="l">
              <a:lnSpc>
                <a:spcPct val="90000"/>
              </a:lnSpc>
              <a:spcBef>
                <a:spcPts val="0"/>
              </a:spcBef>
              <a:spcAft>
                <a:spcPts val="0"/>
              </a:spcAft>
              <a:buClr>
                <a:srgbClr val="FF0000"/>
              </a:buClr>
              <a:buSzPts val="1700"/>
              <a:buChar char="•"/>
            </a:pPr>
            <a:r>
              <a:rPr lang="en-US" sz="1700">
                <a:solidFill>
                  <a:srgbClr val="FF0000"/>
                </a:solidFill>
              </a:rPr>
              <a:t>Summary:</a:t>
            </a:r>
            <a:endParaRPr sz="1700">
              <a:solidFill>
                <a:srgbClr val="FF0000"/>
              </a:solidFill>
            </a:endParaRPr>
          </a:p>
          <a:p>
            <a:pPr indent="-336550" lvl="1" marL="914400" rtl="0" algn="l">
              <a:lnSpc>
                <a:spcPct val="90000"/>
              </a:lnSpc>
              <a:spcBef>
                <a:spcPts val="0"/>
              </a:spcBef>
              <a:spcAft>
                <a:spcPts val="0"/>
              </a:spcAft>
              <a:buClr>
                <a:srgbClr val="FF0000"/>
              </a:buClr>
              <a:buSzPts val="1700"/>
              <a:buChar char="○"/>
            </a:pPr>
            <a:r>
              <a:rPr lang="en-US" sz="1700">
                <a:solidFill>
                  <a:srgbClr val="FF0000"/>
                </a:solidFill>
              </a:rPr>
              <a:t> We can keep battery voltage higher longer. There exist conditions which allow device to stay alive.  11PM pictures</a:t>
            </a:r>
            <a:endParaRPr sz="1700">
              <a:solidFill>
                <a:srgbClr val="FF0000"/>
              </a:solidFill>
            </a:endParaRPr>
          </a:p>
          <a:p>
            <a:pPr indent="0" lvl="0" marL="0" rtl="0" algn="l">
              <a:lnSpc>
                <a:spcPct val="90000"/>
              </a:lnSpc>
              <a:spcBef>
                <a:spcPts val="0"/>
              </a:spcBef>
              <a:spcAft>
                <a:spcPts val="0"/>
              </a:spcAft>
              <a:buSzPts val="1800"/>
              <a:buNone/>
            </a:pPr>
            <a:r>
              <a:t/>
            </a:r>
            <a:endParaRPr sz="1700">
              <a:solidFill>
                <a:srgbClr val="FF0000"/>
              </a:solidFill>
            </a:endParaRPr>
          </a:p>
        </p:txBody>
      </p:sp>
      <p:sp>
        <p:nvSpPr>
          <p:cNvPr id="703" name="Google Shape;703;g23c9be4e373_0_51"/>
          <p:cNvSpPr txBox="1"/>
          <p:nvPr>
            <p:ph type="title"/>
          </p:nvPr>
        </p:nvSpPr>
        <p:spPr>
          <a:xfrm>
            <a:off x="472600" y="530005"/>
            <a:ext cx="7626000" cy="466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800"/>
              <a:buFont typeface="Calibri"/>
              <a:buNone/>
            </a:pPr>
            <a:r>
              <a:rPr lang="en-US" sz="2300"/>
              <a:t>How to respond to problem?</a:t>
            </a:r>
            <a:endParaRPr sz="2300"/>
          </a:p>
          <a:p>
            <a:pPr indent="0" lvl="0" marL="0" rtl="0" algn="l">
              <a:lnSpc>
                <a:spcPct val="90000"/>
              </a:lnSpc>
              <a:spcBef>
                <a:spcPts val="0"/>
              </a:spcBef>
              <a:spcAft>
                <a:spcPts val="0"/>
              </a:spcAft>
              <a:buClr>
                <a:schemeClr val="dk1"/>
              </a:buClr>
              <a:buSzPts val="2800"/>
              <a:buFont typeface="Calibri"/>
              <a:buNone/>
            </a:pPr>
            <a:r>
              <a:t/>
            </a:r>
            <a:endParaRPr sz="3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7" name="Shape 707"/>
        <p:cNvGrpSpPr/>
        <p:nvPr/>
      </p:nvGrpSpPr>
      <p:grpSpPr>
        <a:xfrm>
          <a:off x="0" y="0"/>
          <a:ext cx="0" cy="0"/>
          <a:chOff x="0" y="0"/>
          <a:chExt cx="0" cy="0"/>
        </a:xfrm>
      </p:grpSpPr>
      <p:sp>
        <p:nvSpPr>
          <p:cNvPr id="708" name="Google Shape;708;g23c9be4e373_0_75"/>
          <p:cNvSpPr txBox="1"/>
          <p:nvPr>
            <p:ph idx="1" type="body"/>
          </p:nvPr>
        </p:nvSpPr>
        <p:spPr>
          <a:xfrm>
            <a:off x="4071550" y="2989570"/>
            <a:ext cx="5025300" cy="1833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200"/>
              </a:spcBef>
              <a:spcAft>
                <a:spcPts val="1200"/>
              </a:spcAft>
              <a:buSzPts val="1800"/>
              <a:buNone/>
            </a:pPr>
            <a:r>
              <a:rPr lang="en-US" sz="1300"/>
              <a:t>Images show reboot time 5:16- 5:22. Three tests do the same.</a:t>
            </a:r>
            <a:endParaRPr sz="1300"/>
          </a:p>
        </p:txBody>
      </p:sp>
      <p:sp>
        <p:nvSpPr>
          <p:cNvPr id="709" name="Google Shape;709;g23c9be4e373_0_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710" name="Google Shape;710;g23c9be4e373_0_75"/>
          <p:cNvSpPr/>
          <p:nvPr/>
        </p:nvSpPr>
        <p:spPr>
          <a:xfrm>
            <a:off x="418650" y="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11" name="Google Shape;711;g23c9be4e373_0_75"/>
          <p:cNvSpPr/>
          <p:nvPr/>
        </p:nvSpPr>
        <p:spPr>
          <a:xfrm>
            <a:off x="322650" y="3566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712" name="Google Shape;712;g23c9be4e373_0_75"/>
          <p:cNvSpPr txBox="1"/>
          <p:nvPr>
            <p:ph type="title"/>
          </p:nvPr>
        </p:nvSpPr>
        <p:spPr>
          <a:xfrm>
            <a:off x="418650" y="3343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US" sz="3200"/>
              <a:t>Studying behavior</a:t>
            </a:r>
            <a:endParaRPr sz="3200"/>
          </a:p>
        </p:txBody>
      </p:sp>
      <p:pic>
        <p:nvPicPr>
          <p:cNvPr id="713" name="Google Shape;713;g23c9be4e373_0_75"/>
          <p:cNvPicPr preferRelativeResize="0"/>
          <p:nvPr/>
        </p:nvPicPr>
        <p:blipFill rotWithShape="1">
          <a:blip r:embed="rId3">
            <a:alphaModFix/>
          </a:blip>
          <a:srcRect b="0" l="0" r="0" t="0"/>
          <a:stretch/>
        </p:blipFill>
        <p:spPr>
          <a:xfrm>
            <a:off x="517347" y="1140884"/>
            <a:ext cx="3494950" cy="1709125"/>
          </a:xfrm>
          <a:prstGeom prst="rect">
            <a:avLst/>
          </a:prstGeom>
          <a:noFill/>
          <a:ln>
            <a:noFill/>
          </a:ln>
        </p:spPr>
      </p:pic>
      <p:pic>
        <p:nvPicPr>
          <p:cNvPr id="714" name="Google Shape;714;g23c9be4e373_0_75"/>
          <p:cNvPicPr preferRelativeResize="0"/>
          <p:nvPr/>
        </p:nvPicPr>
        <p:blipFill rotWithShape="1">
          <a:blip r:embed="rId4">
            <a:alphaModFix/>
          </a:blip>
          <a:srcRect b="0" l="0" r="0" t="0"/>
          <a:stretch/>
        </p:blipFill>
        <p:spPr>
          <a:xfrm>
            <a:off x="628650" y="2954100"/>
            <a:ext cx="3176950" cy="1709125"/>
          </a:xfrm>
          <a:prstGeom prst="rect">
            <a:avLst/>
          </a:prstGeom>
          <a:noFill/>
          <a:ln>
            <a:noFill/>
          </a:ln>
        </p:spPr>
      </p:pic>
      <p:pic>
        <p:nvPicPr>
          <p:cNvPr id="715" name="Google Shape;715;g23c9be4e373_0_75"/>
          <p:cNvPicPr preferRelativeResize="0"/>
          <p:nvPr/>
        </p:nvPicPr>
        <p:blipFill rotWithShape="1">
          <a:blip r:embed="rId5">
            <a:alphaModFix/>
          </a:blip>
          <a:srcRect b="0" l="0" r="0" t="0"/>
          <a:stretch/>
        </p:blipFill>
        <p:spPr>
          <a:xfrm>
            <a:off x="4893201" y="1034628"/>
            <a:ext cx="3034211" cy="17091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9" name="Shape 719"/>
        <p:cNvGrpSpPr/>
        <p:nvPr/>
      </p:nvGrpSpPr>
      <p:grpSpPr>
        <a:xfrm>
          <a:off x="0" y="0"/>
          <a:ext cx="0" cy="0"/>
          <a:chOff x="0" y="0"/>
          <a:chExt cx="0" cy="0"/>
        </a:xfrm>
      </p:grpSpPr>
      <p:sp>
        <p:nvSpPr>
          <p:cNvPr id="720" name="Google Shape;720;g23c9be4e373_0_41"/>
          <p:cNvSpPr/>
          <p:nvPr/>
        </p:nvSpPr>
        <p:spPr>
          <a:xfrm>
            <a:off x="-49275"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21" name="Google Shape;721;g23c9be4e373_0_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722" name="Google Shape;722;g23c9be4e373_0_41"/>
          <p:cNvSpPr txBox="1"/>
          <p:nvPr/>
        </p:nvSpPr>
        <p:spPr>
          <a:xfrm>
            <a:off x="1336350" y="3981125"/>
            <a:ext cx="72333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Impressive charging capability with new solar panel.</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Takeaway: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alibri"/>
                <a:ea typeface="Calibri"/>
                <a:cs typeface="Calibri"/>
                <a:sym typeface="Calibri"/>
              </a:rPr>
              <a:t>Battery will die once it stops charging.   </a:t>
            </a:r>
            <a:r>
              <a:rPr b="0" i="0" lang="en-US" sz="1400" u="none" cap="none" strike="noStrike">
                <a:solidFill>
                  <a:srgbClr val="000000"/>
                </a:solidFill>
                <a:latin typeface="Calibri"/>
                <a:ea typeface="Calibri"/>
                <a:cs typeface="Calibri"/>
                <a:sym typeface="Calibri"/>
              </a:rPr>
              <a:t>This is about an hour.  We do not know from this figure what the charging status was. Just the battery capacity.</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 Voltage problems only solved when solar panel is on.  </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Calibri"/>
              <a:ea typeface="Calibri"/>
              <a:cs typeface="Calibri"/>
              <a:sym typeface="Calibri"/>
            </a:endParaRPr>
          </a:p>
        </p:txBody>
      </p:sp>
      <p:pic>
        <p:nvPicPr>
          <p:cNvPr id="723" name="Google Shape;723;g23c9be4e373_0_41"/>
          <p:cNvPicPr preferRelativeResize="0"/>
          <p:nvPr/>
        </p:nvPicPr>
        <p:blipFill rotWithShape="1">
          <a:blip r:embed="rId3">
            <a:alphaModFix/>
          </a:blip>
          <a:srcRect b="0" l="0" r="0" t="0"/>
          <a:stretch/>
        </p:blipFill>
        <p:spPr>
          <a:xfrm>
            <a:off x="322650" y="513975"/>
            <a:ext cx="6299976" cy="3543725"/>
          </a:xfrm>
          <a:prstGeom prst="rect">
            <a:avLst/>
          </a:prstGeom>
          <a:noFill/>
          <a:ln>
            <a:noFill/>
          </a:ln>
        </p:spPr>
      </p:pic>
      <p:sp>
        <p:nvSpPr>
          <p:cNvPr id="724" name="Google Shape;724;g23c9be4e373_0_41"/>
          <p:cNvSpPr/>
          <p:nvPr/>
        </p:nvSpPr>
        <p:spPr>
          <a:xfrm>
            <a:off x="418650" y="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5" name="Google Shape;725;g23c9be4e373_0_41"/>
          <p:cNvSpPr txBox="1"/>
          <p:nvPr>
            <p:ph type="title"/>
          </p:nvPr>
        </p:nvSpPr>
        <p:spPr>
          <a:xfrm>
            <a:off x="418650" y="884698"/>
            <a:ext cx="7626000" cy="266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9803"/>
              <a:buFont typeface="Calibri"/>
              <a:buNone/>
            </a:pPr>
            <a:r>
              <a:rPr lang="en-US" sz="2550"/>
              <a:t>Testing  at Local Creek</a:t>
            </a:r>
            <a:endParaRPr sz="2550"/>
          </a:p>
          <a:p>
            <a:pPr indent="0" lvl="0" marL="0" rtl="0" algn="l">
              <a:lnSpc>
                <a:spcPct val="90000"/>
              </a:lnSpc>
              <a:spcBef>
                <a:spcPts val="0"/>
              </a:spcBef>
              <a:spcAft>
                <a:spcPts val="0"/>
              </a:spcAft>
              <a:buClr>
                <a:schemeClr val="dk1"/>
              </a:buClr>
              <a:buSzPct val="93333"/>
              <a:buFont typeface="Calibri"/>
              <a:buNone/>
            </a:pPr>
            <a:r>
              <a:t/>
            </a:r>
            <a:endParaRPr sz="3000"/>
          </a:p>
          <a:p>
            <a:pPr indent="0" lvl="0" marL="0" rtl="0" algn="l">
              <a:lnSpc>
                <a:spcPct val="90000"/>
              </a:lnSpc>
              <a:spcBef>
                <a:spcPts val="0"/>
              </a:spcBef>
              <a:spcAft>
                <a:spcPts val="0"/>
              </a:spcAft>
              <a:buClr>
                <a:schemeClr val="dk1"/>
              </a:buClr>
              <a:buSzPct val="93333"/>
              <a:buFont typeface="Calibri"/>
              <a:buNone/>
            </a:pPr>
            <a:r>
              <a:t/>
            </a:r>
            <a:endParaRPr sz="3000"/>
          </a:p>
        </p:txBody>
      </p:sp>
      <p:sp>
        <p:nvSpPr>
          <p:cNvPr id="726" name="Google Shape;726;g23c9be4e373_0_41"/>
          <p:cNvSpPr/>
          <p:nvPr/>
        </p:nvSpPr>
        <p:spPr>
          <a:xfrm>
            <a:off x="322650" y="3566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g23c9be4e373_0_67"/>
          <p:cNvSpPr txBox="1"/>
          <p:nvPr>
            <p:ph idx="1" type="body"/>
          </p:nvPr>
        </p:nvSpPr>
        <p:spPr>
          <a:xfrm>
            <a:off x="418650" y="977238"/>
            <a:ext cx="7886700" cy="3189000"/>
          </a:xfrm>
          <a:prstGeom prst="rect">
            <a:avLst/>
          </a:prstGeom>
          <a:noFill/>
          <a:ln>
            <a:noFill/>
          </a:ln>
        </p:spPr>
        <p:txBody>
          <a:bodyPr anchorCtr="0" anchor="t" bIns="45700" lIns="91425" spcFirstLastPara="1" rIns="91425" wrap="square" tIns="45700">
            <a:normAutofit fontScale="25000" lnSpcReduction="20000"/>
          </a:bodyPr>
          <a:lstStyle/>
          <a:p>
            <a:pPr indent="0" lvl="0" marL="457200" rtl="0" algn="l">
              <a:lnSpc>
                <a:spcPct val="90000"/>
              </a:lnSpc>
              <a:spcBef>
                <a:spcPts val="1200"/>
              </a:spcBef>
              <a:spcAft>
                <a:spcPts val="0"/>
              </a:spcAft>
              <a:buSzPct val="130671"/>
              <a:buNone/>
            </a:pPr>
            <a:r>
              <a:t/>
            </a:r>
            <a:endParaRPr sz="5510"/>
          </a:p>
          <a:p>
            <a:pPr indent="-316111" lvl="0" marL="457200" rtl="0" algn="l">
              <a:lnSpc>
                <a:spcPct val="90000"/>
              </a:lnSpc>
              <a:spcBef>
                <a:spcPts val="1200"/>
              </a:spcBef>
              <a:spcAft>
                <a:spcPts val="0"/>
              </a:spcAft>
              <a:buSzPct val="100000"/>
              <a:buChar char="•"/>
            </a:pPr>
            <a:r>
              <a:rPr lang="en-US" sz="5510"/>
              <a:t>Voltage to device may be a firmware/PiJuice issue.  Device has ability to stay on very late.</a:t>
            </a:r>
            <a:endParaRPr sz="5510"/>
          </a:p>
          <a:p>
            <a:pPr indent="-316111" lvl="0" marL="457200" rtl="0" algn="l">
              <a:lnSpc>
                <a:spcPct val="90000"/>
              </a:lnSpc>
              <a:spcBef>
                <a:spcPts val="1200"/>
              </a:spcBef>
              <a:spcAft>
                <a:spcPts val="0"/>
              </a:spcAft>
              <a:buSzPct val="100000"/>
              <a:buChar char="•"/>
            </a:pPr>
            <a:r>
              <a:rPr lang="en-US" sz="5510"/>
              <a:t>Current draw nowhere near 3.0 A as listed on internet.Battery test  indicates ~1.45 A</a:t>
            </a:r>
            <a:endParaRPr sz="5510"/>
          </a:p>
          <a:p>
            <a:pPr indent="0" lvl="0" marL="914400" rtl="0" algn="l">
              <a:lnSpc>
                <a:spcPct val="90000"/>
              </a:lnSpc>
              <a:spcBef>
                <a:spcPts val="1200"/>
              </a:spcBef>
              <a:spcAft>
                <a:spcPts val="0"/>
              </a:spcAft>
              <a:buSzPct val="130671"/>
              <a:buNone/>
            </a:pPr>
            <a:r>
              <a:t/>
            </a:r>
            <a:endParaRPr sz="5510"/>
          </a:p>
          <a:p>
            <a:pPr indent="-316111" lvl="0" marL="457200" rtl="0" algn="l">
              <a:lnSpc>
                <a:spcPct val="90000"/>
              </a:lnSpc>
              <a:spcBef>
                <a:spcPts val="1200"/>
              </a:spcBef>
              <a:spcAft>
                <a:spcPts val="0"/>
              </a:spcAft>
              <a:buSzPct val="100000"/>
              <a:buChar char="•"/>
            </a:pPr>
            <a:r>
              <a:rPr lang="en-US" sz="5510"/>
              <a:t>Reboots from power source even with low current draw (2.5 A changed to 1.5 A)</a:t>
            </a:r>
            <a:endParaRPr sz="5510"/>
          </a:p>
          <a:p>
            <a:pPr indent="-316111" lvl="1" marL="914400" rtl="0" algn="l">
              <a:lnSpc>
                <a:spcPct val="90000"/>
              </a:lnSpc>
              <a:spcBef>
                <a:spcPts val="1200"/>
              </a:spcBef>
              <a:spcAft>
                <a:spcPts val="0"/>
              </a:spcAft>
              <a:buSzPct val="100000"/>
              <a:buChar char="○"/>
            </a:pPr>
            <a:r>
              <a:rPr lang="en-US" sz="5510"/>
              <a:t>Effective</a:t>
            </a:r>
            <a:endParaRPr sz="5510"/>
          </a:p>
          <a:p>
            <a:pPr indent="-316111" lvl="1" marL="914400" rtl="0" algn="l">
              <a:lnSpc>
                <a:spcPct val="90000"/>
              </a:lnSpc>
              <a:spcBef>
                <a:spcPts val="1200"/>
              </a:spcBef>
              <a:spcAft>
                <a:spcPts val="0"/>
              </a:spcAft>
              <a:buSzPct val="100000"/>
              <a:buChar char="○"/>
            </a:pPr>
            <a:r>
              <a:rPr lang="en-US" sz="5510"/>
              <a:t>Does “PRESENT” get indicated for longer period / lower currents? Data required. Help control surges.</a:t>
            </a:r>
            <a:endParaRPr sz="5510"/>
          </a:p>
          <a:p>
            <a:pPr indent="-316111" lvl="0" marL="457200" rtl="0" algn="l">
              <a:lnSpc>
                <a:spcPct val="90000"/>
              </a:lnSpc>
              <a:spcBef>
                <a:spcPts val="1200"/>
              </a:spcBef>
              <a:spcAft>
                <a:spcPts val="0"/>
              </a:spcAft>
              <a:buSzPct val="100000"/>
              <a:buChar char="•"/>
            </a:pPr>
            <a:r>
              <a:rPr lang="en-US" sz="5510"/>
              <a:t>Does reboot working mean that a wakeup alarm will work?</a:t>
            </a:r>
            <a:endParaRPr sz="5510"/>
          </a:p>
          <a:p>
            <a:pPr indent="-316111" lvl="1" marL="914400" rtl="0" algn="l">
              <a:lnSpc>
                <a:spcPct val="90000"/>
              </a:lnSpc>
              <a:spcBef>
                <a:spcPts val="1200"/>
              </a:spcBef>
              <a:spcAft>
                <a:spcPts val="0"/>
              </a:spcAft>
              <a:buSzPct val="100000"/>
              <a:buChar char="○"/>
            </a:pPr>
            <a:r>
              <a:rPr lang="en-US" sz="5510"/>
              <a:t> I believe this to be the case.</a:t>
            </a:r>
            <a:endParaRPr sz="5510"/>
          </a:p>
          <a:p>
            <a:pPr indent="-316111" lvl="1" marL="914400" rtl="0" algn="l">
              <a:lnSpc>
                <a:spcPct val="90000"/>
              </a:lnSpc>
              <a:spcBef>
                <a:spcPts val="1200"/>
              </a:spcBef>
              <a:spcAft>
                <a:spcPts val="0"/>
              </a:spcAft>
              <a:buSzPct val="100000"/>
              <a:buChar char="○"/>
            </a:pPr>
            <a:r>
              <a:rPr lang="en-US" sz="5510"/>
              <a:t>Reboot start and pull current, then die.  Similar to Wake Up.</a:t>
            </a:r>
            <a:endParaRPr sz="5510"/>
          </a:p>
          <a:p>
            <a:pPr indent="-316111" lvl="0" marL="457200" rtl="0" algn="l">
              <a:lnSpc>
                <a:spcPct val="90000"/>
              </a:lnSpc>
              <a:spcBef>
                <a:spcPts val="1200"/>
              </a:spcBef>
              <a:spcAft>
                <a:spcPts val="0"/>
              </a:spcAft>
              <a:buSzPct val="100000"/>
              <a:buChar char="•"/>
            </a:pPr>
            <a:r>
              <a:rPr lang="en-US" sz="5510"/>
              <a:t>Reboots always take 5 minute. Why? 15 minute alarm takes 45 minutes </a:t>
            </a:r>
            <a:endParaRPr sz="5510"/>
          </a:p>
          <a:p>
            <a:pPr indent="-316111" lvl="1" marL="914400" rtl="0" algn="l">
              <a:lnSpc>
                <a:spcPct val="90000"/>
              </a:lnSpc>
              <a:spcBef>
                <a:spcPts val="1200"/>
              </a:spcBef>
              <a:spcAft>
                <a:spcPts val="0"/>
              </a:spcAft>
              <a:buSzPct val="100000"/>
              <a:buChar char="○"/>
            </a:pPr>
            <a:r>
              <a:rPr lang="en-US" sz="5510"/>
              <a:t>Finicky.  </a:t>
            </a:r>
            <a:endParaRPr sz="5510"/>
          </a:p>
          <a:p>
            <a:pPr indent="0" lvl="0" marL="0" rtl="0" algn="l">
              <a:lnSpc>
                <a:spcPct val="90000"/>
              </a:lnSpc>
              <a:spcBef>
                <a:spcPts val="1200"/>
              </a:spcBef>
              <a:spcAft>
                <a:spcPts val="1200"/>
              </a:spcAft>
              <a:buSzPts val="1800"/>
              <a:buNone/>
            </a:pPr>
            <a:r>
              <a:t/>
            </a:r>
            <a:endParaRPr sz="1300"/>
          </a:p>
        </p:txBody>
      </p:sp>
      <p:sp>
        <p:nvSpPr>
          <p:cNvPr id="732" name="Google Shape;732;g23c9be4e373_0_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733" name="Google Shape;733;g23c9be4e373_0_67"/>
          <p:cNvSpPr/>
          <p:nvPr/>
        </p:nvSpPr>
        <p:spPr>
          <a:xfrm>
            <a:off x="418650" y="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34" name="Google Shape;734;g23c9be4e373_0_67"/>
          <p:cNvSpPr/>
          <p:nvPr/>
        </p:nvSpPr>
        <p:spPr>
          <a:xfrm>
            <a:off x="322650" y="3566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735" name="Google Shape;735;g23c9be4e373_0_67"/>
          <p:cNvSpPr txBox="1"/>
          <p:nvPr>
            <p:ph type="title"/>
          </p:nvPr>
        </p:nvSpPr>
        <p:spPr>
          <a:xfrm>
            <a:off x="418650" y="3343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US" sz="3200"/>
              <a:t>Studying behavior</a:t>
            </a:r>
            <a:endParaRPr sz="3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22f8cfb2d02_0_22"/>
          <p:cNvSpPr txBox="1"/>
          <p:nvPr>
            <p:ph idx="1" type="body"/>
          </p:nvPr>
        </p:nvSpPr>
        <p:spPr>
          <a:xfrm>
            <a:off x="310400" y="1080700"/>
            <a:ext cx="7986000" cy="3921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SzPts val="1800"/>
              <a:buChar char="●"/>
            </a:pPr>
            <a:r>
              <a:rPr lang="en-US" sz="1800">
                <a:highlight>
                  <a:srgbClr val="FFFFFF"/>
                </a:highlight>
              </a:rPr>
              <a:t>Assembling the Raspberry PI (RPI) components</a:t>
            </a:r>
            <a:endParaRPr sz="1800">
              <a:highlight>
                <a:srgbClr val="FFFFFF"/>
              </a:highlight>
            </a:endParaRPr>
          </a:p>
          <a:p>
            <a:pPr indent="-342900" lvl="1" marL="914400" rtl="0" algn="l">
              <a:lnSpc>
                <a:spcPct val="115000"/>
              </a:lnSpc>
              <a:spcBef>
                <a:spcPts val="0"/>
              </a:spcBef>
              <a:spcAft>
                <a:spcPts val="0"/>
              </a:spcAft>
              <a:buSzPts val="1800"/>
              <a:buChar char="○"/>
            </a:pPr>
            <a:r>
              <a:rPr lang="en-US" sz="1800">
                <a:highlight>
                  <a:srgbClr val="FFFFFF"/>
                </a:highlight>
              </a:rPr>
              <a:t>I ensured the battery and LTE Cellular modules work with the RPI</a:t>
            </a:r>
            <a:endParaRPr sz="1800">
              <a:highlight>
                <a:srgbClr val="FFFFFF"/>
              </a:highlight>
            </a:endParaRPr>
          </a:p>
          <a:p>
            <a:pPr indent="-342900" lvl="0" marL="457200" rtl="0" algn="l">
              <a:lnSpc>
                <a:spcPct val="115000"/>
              </a:lnSpc>
              <a:spcBef>
                <a:spcPts val="0"/>
              </a:spcBef>
              <a:spcAft>
                <a:spcPts val="0"/>
              </a:spcAft>
              <a:buSzPts val="1800"/>
              <a:buChar char="●"/>
            </a:pPr>
            <a:r>
              <a:rPr lang="en-US" sz="1800">
                <a:highlight>
                  <a:srgbClr val="FFFFFF"/>
                </a:highlight>
              </a:rPr>
              <a:t>Several Initial problems </a:t>
            </a:r>
            <a:endParaRPr sz="1800">
              <a:highlight>
                <a:srgbClr val="FFFFFF"/>
              </a:highlight>
            </a:endParaRPr>
          </a:p>
          <a:p>
            <a:pPr indent="-342900" lvl="1" marL="914400" rtl="0" algn="l">
              <a:lnSpc>
                <a:spcPct val="115000"/>
              </a:lnSpc>
              <a:spcBef>
                <a:spcPts val="0"/>
              </a:spcBef>
              <a:spcAft>
                <a:spcPts val="0"/>
              </a:spcAft>
              <a:buSzPts val="1800"/>
              <a:buChar char="○"/>
            </a:pPr>
            <a:r>
              <a:rPr lang="en-US" sz="1800">
                <a:highlight>
                  <a:srgbClr val="FFFFFF"/>
                </a:highlight>
              </a:rPr>
              <a:t>PiJuice battery module</a:t>
            </a:r>
            <a:endParaRPr sz="1800">
              <a:highlight>
                <a:srgbClr val="FFFFFF"/>
              </a:highlight>
            </a:endParaRPr>
          </a:p>
          <a:p>
            <a:pPr indent="-342900" lvl="2" marL="1371600" rtl="0" algn="l">
              <a:lnSpc>
                <a:spcPct val="70000"/>
              </a:lnSpc>
              <a:spcBef>
                <a:spcPts val="0"/>
              </a:spcBef>
              <a:spcAft>
                <a:spcPts val="0"/>
              </a:spcAft>
              <a:buSzPts val="1800"/>
              <a:buChar char="■"/>
            </a:pPr>
            <a:r>
              <a:rPr lang="en-US" sz="1800"/>
              <a:t>Sensitive to shock and vibration</a:t>
            </a:r>
            <a:endParaRPr sz="1800"/>
          </a:p>
          <a:p>
            <a:pPr indent="-342900" lvl="2" marL="1371600" rtl="0" algn="l">
              <a:lnSpc>
                <a:spcPct val="70000"/>
              </a:lnSpc>
              <a:spcBef>
                <a:spcPts val="0"/>
              </a:spcBef>
              <a:spcAft>
                <a:spcPts val="0"/>
              </a:spcAft>
              <a:buSzPts val="1800"/>
              <a:buChar char="■"/>
            </a:pPr>
            <a:r>
              <a:rPr lang="en-US" sz="1800"/>
              <a:t>Low charge shutoffs</a:t>
            </a:r>
            <a:endParaRPr sz="1800"/>
          </a:p>
          <a:p>
            <a:pPr indent="-342900" lvl="2" marL="1371600" rtl="0" algn="l">
              <a:lnSpc>
                <a:spcPct val="70000"/>
              </a:lnSpc>
              <a:spcBef>
                <a:spcPts val="0"/>
              </a:spcBef>
              <a:spcAft>
                <a:spcPts val="0"/>
              </a:spcAft>
              <a:buSzPts val="1800"/>
              <a:buChar char="■"/>
            </a:pPr>
            <a:r>
              <a:rPr lang="en-US" sz="1800"/>
              <a:t>Reboots with many peripherals</a:t>
            </a:r>
            <a:endParaRPr sz="1800"/>
          </a:p>
          <a:p>
            <a:pPr indent="-342900" lvl="2" marL="1371600" rtl="0" algn="l">
              <a:lnSpc>
                <a:spcPct val="70000"/>
              </a:lnSpc>
              <a:spcBef>
                <a:spcPts val="0"/>
              </a:spcBef>
              <a:spcAft>
                <a:spcPts val="0"/>
              </a:spcAft>
              <a:buSzPts val="1800"/>
              <a:buChar char="■"/>
            </a:pPr>
            <a:r>
              <a:rPr lang="en-US" sz="1800"/>
              <a:t>and more….</a:t>
            </a:r>
            <a:endParaRPr sz="1800"/>
          </a:p>
          <a:p>
            <a:pPr indent="-342900" lvl="1" marL="914400" rtl="0" algn="l">
              <a:lnSpc>
                <a:spcPct val="70000"/>
              </a:lnSpc>
              <a:spcBef>
                <a:spcPts val="0"/>
              </a:spcBef>
              <a:spcAft>
                <a:spcPts val="0"/>
              </a:spcAft>
              <a:buSzPts val="1800"/>
              <a:buChar char="○"/>
            </a:pPr>
            <a:r>
              <a:rPr lang="en-US" sz="1800"/>
              <a:t>LTE module</a:t>
            </a:r>
            <a:endParaRPr sz="1800"/>
          </a:p>
          <a:p>
            <a:pPr indent="-342900" lvl="2" marL="1371600" rtl="0" algn="l">
              <a:lnSpc>
                <a:spcPct val="70000"/>
              </a:lnSpc>
              <a:spcBef>
                <a:spcPts val="0"/>
              </a:spcBef>
              <a:spcAft>
                <a:spcPts val="0"/>
              </a:spcAft>
              <a:buSzPts val="1800"/>
              <a:buChar char="■"/>
            </a:pPr>
            <a:r>
              <a:rPr lang="en-US" sz="1800"/>
              <a:t>need to manually create network interface</a:t>
            </a:r>
            <a:endParaRPr sz="1800"/>
          </a:p>
          <a:p>
            <a:pPr indent="-342900" lvl="2" marL="1371600" rtl="0" algn="l">
              <a:lnSpc>
                <a:spcPct val="70000"/>
              </a:lnSpc>
              <a:spcBef>
                <a:spcPts val="0"/>
              </a:spcBef>
              <a:spcAft>
                <a:spcPts val="0"/>
              </a:spcAft>
              <a:buSzPts val="1800"/>
              <a:buChar char="■"/>
            </a:pPr>
            <a:r>
              <a:rPr lang="en-US" sz="1800"/>
              <a:t>need to manually configure services</a:t>
            </a:r>
            <a:endParaRPr sz="1800"/>
          </a:p>
          <a:p>
            <a:pPr indent="-342900" lvl="1" marL="914400" rtl="0" algn="l">
              <a:lnSpc>
                <a:spcPct val="70000"/>
              </a:lnSpc>
              <a:spcBef>
                <a:spcPts val="0"/>
              </a:spcBef>
              <a:spcAft>
                <a:spcPts val="0"/>
              </a:spcAft>
              <a:buSzPts val="1800"/>
              <a:buChar char="○"/>
            </a:pPr>
            <a:r>
              <a:rPr lang="en-US" sz="1800"/>
              <a:t>Where to store data?</a:t>
            </a:r>
            <a:endParaRPr sz="1800"/>
          </a:p>
          <a:p>
            <a:pPr indent="-342900" lvl="2" marL="1371600" rtl="0" algn="l">
              <a:lnSpc>
                <a:spcPct val="70000"/>
              </a:lnSpc>
              <a:spcBef>
                <a:spcPts val="0"/>
              </a:spcBef>
              <a:spcAft>
                <a:spcPts val="0"/>
              </a:spcAft>
              <a:buSzPts val="1800"/>
              <a:buChar char="■"/>
            </a:pPr>
            <a:r>
              <a:rPr lang="en-US" sz="1800"/>
              <a:t>need cloud storage</a:t>
            </a:r>
            <a:endParaRPr sz="1800"/>
          </a:p>
          <a:p>
            <a:pPr indent="0" lvl="0" marL="1371600" rtl="0" algn="l">
              <a:lnSpc>
                <a:spcPct val="70000"/>
              </a:lnSpc>
              <a:spcBef>
                <a:spcPts val="0"/>
              </a:spcBef>
              <a:spcAft>
                <a:spcPts val="0"/>
              </a:spcAft>
              <a:buSzPts val="1800"/>
              <a:buNone/>
            </a:pPr>
            <a:r>
              <a:t/>
            </a:r>
            <a:endParaRPr sz="1800"/>
          </a:p>
          <a:p>
            <a:pPr indent="-342900" lvl="0" marL="457200" rtl="0" algn="l">
              <a:lnSpc>
                <a:spcPct val="70000"/>
              </a:lnSpc>
              <a:spcBef>
                <a:spcPts val="0"/>
              </a:spcBef>
              <a:spcAft>
                <a:spcPts val="0"/>
              </a:spcAft>
              <a:buClr>
                <a:srgbClr val="FF0000"/>
              </a:buClr>
              <a:buSzPts val="1800"/>
              <a:buChar char="●"/>
            </a:pPr>
            <a:r>
              <a:rPr lang="en-US" sz="1800"/>
              <a:t>Will elaborate on each of these in the next slide</a:t>
            </a:r>
            <a:endParaRPr sz="1800"/>
          </a:p>
          <a:p>
            <a:pPr indent="-342900" lvl="1" marL="914400" rtl="0" algn="l">
              <a:lnSpc>
                <a:spcPct val="70000"/>
              </a:lnSpc>
              <a:spcBef>
                <a:spcPts val="0"/>
              </a:spcBef>
              <a:spcAft>
                <a:spcPts val="0"/>
              </a:spcAft>
              <a:buSzPts val="1800"/>
              <a:buChar char="○"/>
            </a:pPr>
            <a:r>
              <a:rPr lang="en-US" sz="1800"/>
              <a:t>Result</a:t>
            </a:r>
            <a:r>
              <a:rPr lang="en-US" sz="1800">
                <a:extLst>
                  <a:ext uri="http://customooxmlschemas.google.com/">
                    <go:slidesCustomData xmlns:go="http://customooxmlschemas.google.com/" textRoundtripDataId="0"/>
                  </a:ext>
                </a:extLst>
              </a:rPr>
              <a:t>: </a:t>
            </a:r>
            <a:r>
              <a:rPr lang="en-US" sz="1800"/>
              <a:t>The Raspberry PI works with PIJuice and LTE module</a:t>
            </a:r>
            <a:endParaRPr sz="1800"/>
          </a:p>
        </p:txBody>
      </p:sp>
      <p:sp>
        <p:nvSpPr>
          <p:cNvPr id="152" name="Google Shape;152;g22f8cfb2d02_0_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153" name="Google Shape;153;g22f8cfb2d02_0_22"/>
          <p:cNvSpPr/>
          <p:nvPr/>
        </p:nvSpPr>
        <p:spPr>
          <a:xfrm>
            <a:off x="470125" y="8870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4" name="Google Shape;154;g22f8cfb2d02_0_22"/>
          <p:cNvSpPr/>
          <p:nvPr/>
        </p:nvSpPr>
        <p:spPr>
          <a:xfrm>
            <a:off x="374125" y="4453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55" name="Google Shape;155;g22f8cfb2d02_0_22"/>
          <p:cNvSpPr txBox="1"/>
          <p:nvPr>
            <p:ph type="title"/>
          </p:nvPr>
        </p:nvSpPr>
        <p:spPr>
          <a:xfrm>
            <a:off x="470125" y="485600"/>
            <a:ext cx="8520600" cy="447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800"/>
              <a:buFont typeface="Calibri"/>
              <a:buNone/>
            </a:pPr>
            <a:r>
              <a:rPr lang="en-US" sz="2600"/>
              <a:t>Contribution 1:  Building a prototype with PI and camera </a:t>
            </a:r>
            <a:endParaRPr sz="2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g23c9be4e373_0_8"/>
          <p:cNvSpPr/>
          <p:nvPr/>
        </p:nvSpPr>
        <p:spPr>
          <a:xfrm>
            <a:off x="0" y="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1" name="Google Shape;161;g23c9be4e373_0_8"/>
          <p:cNvSpPr/>
          <p:nvPr/>
        </p:nvSpPr>
        <p:spPr>
          <a:xfrm>
            <a:off x="418650" y="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2" name="Google Shape;162;g23c9be4e373_0_8"/>
          <p:cNvSpPr/>
          <p:nvPr/>
        </p:nvSpPr>
        <p:spPr>
          <a:xfrm>
            <a:off x="322650" y="3566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63" name="Google Shape;163;g23c9be4e373_0_8"/>
          <p:cNvSpPr txBox="1"/>
          <p:nvPr>
            <p:ph idx="1" type="body"/>
          </p:nvPr>
        </p:nvSpPr>
        <p:spPr>
          <a:xfrm>
            <a:off x="793509" y="982798"/>
            <a:ext cx="7626000" cy="4615200"/>
          </a:xfrm>
          <a:prstGeom prst="rect">
            <a:avLst/>
          </a:prstGeom>
          <a:noFill/>
          <a:ln>
            <a:noFill/>
          </a:ln>
        </p:spPr>
        <p:txBody>
          <a:bodyPr anchorCtr="0" anchor="t" bIns="45700" lIns="91425" spcFirstLastPara="1" rIns="91425" wrap="square" tIns="45700">
            <a:normAutofit/>
          </a:bodyPr>
          <a:lstStyle/>
          <a:p>
            <a:pPr indent="0" lvl="0" marL="1371600" rtl="0" algn="l">
              <a:lnSpc>
                <a:spcPct val="90000"/>
              </a:lnSpc>
              <a:spcBef>
                <a:spcPts val="0"/>
              </a:spcBef>
              <a:spcAft>
                <a:spcPts val="0"/>
              </a:spcAft>
              <a:buSzPts val="1800"/>
              <a:buNone/>
            </a:pPr>
            <a:r>
              <a:t/>
            </a:r>
            <a:endParaRPr sz="1800"/>
          </a:p>
          <a:p>
            <a:pPr indent="-228600" lvl="0" marL="457200" rtl="0" algn="l">
              <a:lnSpc>
                <a:spcPct val="90000"/>
              </a:lnSpc>
              <a:spcBef>
                <a:spcPts val="0"/>
              </a:spcBef>
              <a:spcAft>
                <a:spcPts val="0"/>
              </a:spcAft>
              <a:buSzPts val="1800"/>
              <a:buChar char="•"/>
            </a:pPr>
            <a:r>
              <a:rPr lang="en-US" sz="1800"/>
              <a:t>First task - </a:t>
            </a:r>
            <a:endParaRPr sz="1800"/>
          </a:p>
          <a:p>
            <a:pPr indent="-342900" lvl="1" marL="914400" rtl="0" algn="l">
              <a:lnSpc>
                <a:spcPct val="90000"/>
              </a:lnSpc>
              <a:spcBef>
                <a:spcPts val="0"/>
              </a:spcBef>
              <a:spcAft>
                <a:spcPts val="0"/>
              </a:spcAft>
              <a:buSzPts val="1800"/>
              <a:buChar char="○"/>
            </a:pPr>
            <a:r>
              <a:rPr lang="en-US" sz="1800"/>
              <a:t>Run program, determine battery life expect.</a:t>
            </a:r>
            <a:endParaRPr sz="1800"/>
          </a:p>
          <a:p>
            <a:pPr indent="-342900" lvl="1" marL="914400" rtl="0" algn="l">
              <a:lnSpc>
                <a:spcPct val="90000"/>
              </a:lnSpc>
              <a:spcBef>
                <a:spcPts val="0"/>
              </a:spcBef>
              <a:spcAft>
                <a:spcPts val="0"/>
              </a:spcAft>
              <a:buSzPts val="1800"/>
              <a:buChar char="○"/>
            </a:pPr>
            <a:r>
              <a:rPr lang="en-US" sz="1800"/>
              <a:t>Record which peripherals worked together</a:t>
            </a:r>
            <a:endParaRPr sz="1800"/>
          </a:p>
          <a:p>
            <a:pPr indent="-342900" lvl="1" marL="914400" rtl="0" algn="l">
              <a:lnSpc>
                <a:spcPct val="90000"/>
              </a:lnSpc>
              <a:spcBef>
                <a:spcPts val="0"/>
              </a:spcBef>
              <a:spcAft>
                <a:spcPts val="0"/>
              </a:spcAft>
              <a:buSzPts val="1800"/>
              <a:buChar char="○"/>
            </a:pPr>
            <a:r>
              <a:rPr lang="en-US" sz="1800"/>
              <a:t>Record observations</a:t>
            </a:r>
            <a:endParaRPr sz="1800"/>
          </a:p>
          <a:p>
            <a:pPr indent="-342900" lvl="2" marL="1371600" rtl="0" algn="l">
              <a:lnSpc>
                <a:spcPct val="90000"/>
              </a:lnSpc>
              <a:spcBef>
                <a:spcPts val="0"/>
              </a:spcBef>
              <a:spcAft>
                <a:spcPts val="0"/>
              </a:spcAft>
              <a:buSzPts val="1800"/>
              <a:buChar char="■"/>
            </a:pPr>
            <a:r>
              <a:rPr lang="en-US" sz="1800"/>
              <a:t>power overflows</a:t>
            </a:r>
            <a:endParaRPr sz="1800"/>
          </a:p>
          <a:p>
            <a:pPr indent="-342900" lvl="2" marL="1371600" rtl="0" algn="l">
              <a:lnSpc>
                <a:spcPct val="90000"/>
              </a:lnSpc>
              <a:spcBef>
                <a:spcPts val="0"/>
              </a:spcBef>
              <a:spcAft>
                <a:spcPts val="0"/>
              </a:spcAft>
              <a:buSzPts val="1800"/>
              <a:buChar char="■"/>
            </a:pPr>
            <a:r>
              <a:rPr lang="en-US" sz="1800"/>
              <a:t>flags</a:t>
            </a:r>
            <a:endParaRPr sz="1800"/>
          </a:p>
          <a:p>
            <a:pPr indent="-342900" lvl="2" marL="1371600" rtl="0" algn="l">
              <a:lnSpc>
                <a:spcPct val="90000"/>
              </a:lnSpc>
              <a:spcBef>
                <a:spcPts val="0"/>
              </a:spcBef>
              <a:spcAft>
                <a:spcPts val="0"/>
              </a:spcAft>
              <a:buSzPts val="1800"/>
              <a:buChar char="■"/>
            </a:pPr>
            <a:r>
              <a:rPr lang="en-US" sz="1800"/>
              <a:t>system task scripts</a:t>
            </a:r>
            <a:endParaRPr sz="1800"/>
          </a:p>
          <a:p>
            <a:pPr indent="-342900" lvl="1" marL="914400" rtl="0" algn="l">
              <a:lnSpc>
                <a:spcPct val="90000"/>
              </a:lnSpc>
              <a:spcBef>
                <a:spcPts val="0"/>
              </a:spcBef>
              <a:spcAft>
                <a:spcPts val="0"/>
              </a:spcAft>
              <a:buSzPts val="1800"/>
              <a:buChar char="○"/>
            </a:pPr>
            <a:r>
              <a:rPr lang="en-US" sz="1800"/>
              <a:t>Encountered several errors and need to handle them</a:t>
            </a:r>
            <a:endParaRPr sz="1800"/>
          </a:p>
          <a:p>
            <a:pPr indent="-342900" lvl="2" marL="1371600" rtl="0" algn="l">
              <a:lnSpc>
                <a:spcPct val="90000"/>
              </a:lnSpc>
              <a:spcBef>
                <a:spcPts val="0"/>
              </a:spcBef>
              <a:spcAft>
                <a:spcPts val="0"/>
              </a:spcAft>
              <a:buSzPts val="1800"/>
              <a:buChar char="■"/>
            </a:pPr>
            <a:r>
              <a:rPr lang="en-US" sz="1800"/>
              <a:t>Possible errors: Software (e.g.,  SSL) errors, water level detection error, hardware etc.</a:t>
            </a:r>
            <a:br>
              <a:rPr lang="en-US" sz="1800"/>
            </a:br>
            <a:endParaRPr sz="1800"/>
          </a:p>
          <a:p>
            <a:pPr indent="-228600" lvl="0" marL="457200" rtl="0" algn="l">
              <a:lnSpc>
                <a:spcPct val="90000"/>
              </a:lnSpc>
              <a:spcBef>
                <a:spcPts val="0"/>
              </a:spcBef>
              <a:spcAft>
                <a:spcPts val="0"/>
              </a:spcAft>
              <a:buClr>
                <a:srgbClr val="FF0000"/>
              </a:buClr>
              <a:buSzPts val="1800"/>
              <a:buChar char="•"/>
            </a:pPr>
            <a:r>
              <a:rPr lang="en-US" sz="1800"/>
              <a:t>Developed scripts that </a:t>
            </a:r>
            <a:endParaRPr sz="1800"/>
          </a:p>
          <a:p>
            <a:pPr indent="-342900" lvl="1" marL="914400" rtl="0" algn="l">
              <a:lnSpc>
                <a:spcPct val="90000"/>
              </a:lnSpc>
              <a:spcBef>
                <a:spcPts val="0"/>
              </a:spcBef>
              <a:spcAft>
                <a:spcPts val="0"/>
              </a:spcAft>
              <a:buSzPts val="1800"/>
              <a:buChar char="○"/>
            </a:pPr>
            <a:r>
              <a:rPr lang="en-US" sz="1800"/>
              <a:t>manage device with shutdown and </a:t>
            </a:r>
            <a:r>
              <a:rPr lang="en-US" sz="1800"/>
              <a:t>wake up</a:t>
            </a:r>
            <a:endParaRPr sz="1800"/>
          </a:p>
          <a:p>
            <a:pPr indent="-342900" lvl="1" marL="914400" rtl="0" algn="l">
              <a:lnSpc>
                <a:spcPct val="90000"/>
              </a:lnSpc>
              <a:spcBef>
                <a:spcPts val="0"/>
              </a:spcBef>
              <a:spcAft>
                <a:spcPts val="0"/>
              </a:spcAft>
              <a:buSzPts val="1800"/>
              <a:buChar char="○"/>
            </a:pPr>
            <a:r>
              <a:rPr lang="en-US" sz="1800"/>
              <a:t>integrate with OS and crontab</a:t>
            </a:r>
            <a:endParaRPr sz="1800"/>
          </a:p>
          <a:p>
            <a:pPr indent="-342900" lvl="1" marL="914400" rtl="0" algn="l">
              <a:lnSpc>
                <a:spcPct val="90000"/>
              </a:lnSpc>
              <a:spcBef>
                <a:spcPts val="0"/>
              </a:spcBef>
              <a:spcAft>
                <a:spcPts val="0"/>
              </a:spcAft>
              <a:buSzPts val="1800"/>
              <a:buChar char="○"/>
            </a:pPr>
            <a:r>
              <a:rPr lang="en-US" sz="1800"/>
              <a:t>create SSH and VNC tunnels to study remote placements</a:t>
            </a:r>
            <a:endParaRPr sz="1800"/>
          </a:p>
          <a:p>
            <a:pPr indent="0" lvl="0" marL="457200" rtl="0" algn="l">
              <a:lnSpc>
                <a:spcPct val="90000"/>
              </a:lnSpc>
              <a:spcBef>
                <a:spcPts val="0"/>
              </a:spcBef>
              <a:spcAft>
                <a:spcPts val="0"/>
              </a:spcAft>
              <a:buSzPts val="1800"/>
              <a:buNone/>
            </a:pPr>
            <a:r>
              <a:t/>
            </a:r>
            <a:endParaRPr sz="1800"/>
          </a:p>
          <a:p>
            <a:pPr indent="0" lvl="0" marL="457200" rtl="0" algn="l">
              <a:lnSpc>
                <a:spcPct val="90000"/>
              </a:lnSpc>
              <a:spcBef>
                <a:spcPts val="0"/>
              </a:spcBef>
              <a:spcAft>
                <a:spcPts val="0"/>
              </a:spcAft>
              <a:buSzPts val="1800"/>
              <a:buNone/>
            </a:pPr>
            <a:r>
              <a:t/>
            </a:r>
            <a:endParaRPr sz="1800"/>
          </a:p>
        </p:txBody>
      </p:sp>
      <p:sp>
        <p:nvSpPr>
          <p:cNvPr id="164" name="Google Shape;164;g23c9be4e373_0_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165" name="Google Shape;165;g23c9be4e373_0_8"/>
          <p:cNvSpPr txBox="1"/>
          <p:nvPr>
            <p:ph type="title"/>
          </p:nvPr>
        </p:nvSpPr>
        <p:spPr>
          <a:xfrm>
            <a:off x="418644" y="98110"/>
            <a:ext cx="7626000" cy="884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Font typeface="Calibri"/>
              <a:buNone/>
            </a:pPr>
            <a:r>
              <a:rPr lang="en-US" sz="2600"/>
              <a:t>Contribution 2:</a:t>
            </a:r>
            <a:r>
              <a:rPr lang="en-US" sz="2600"/>
              <a:t> </a:t>
            </a:r>
            <a:r>
              <a:rPr lang="en-US" sz="2600"/>
              <a:t>Configuring</a:t>
            </a:r>
            <a:r>
              <a:rPr lang="en-US" sz="2600"/>
              <a:t> PiJuice Battery Module </a:t>
            </a:r>
            <a:endParaRPr sz="2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g23c9be4e373_0_17"/>
          <p:cNvSpPr/>
          <p:nvPr/>
        </p:nvSpPr>
        <p:spPr>
          <a:xfrm>
            <a:off x="-340350" y="147750"/>
            <a:ext cx="9144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1" name="Google Shape;171;g23c9be4e373_0_17"/>
          <p:cNvSpPr/>
          <p:nvPr/>
        </p:nvSpPr>
        <p:spPr>
          <a:xfrm>
            <a:off x="322650" y="356689"/>
            <a:ext cx="96000" cy="528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72" name="Google Shape;172;g23c9be4e373_0_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fontScale="77500" lnSpcReduction="20000"/>
          </a:bodyPr>
          <a:lstStyle/>
          <a:p>
            <a:pPr indent="0" lvl="0" marL="0" rtl="0" algn="r">
              <a:lnSpc>
                <a:spcPct val="100000"/>
              </a:lnSpc>
              <a:spcBef>
                <a:spcPts val="0"/>
              </a:spcBef>
              <a:spcAft>
                <a:spcPts val="0"/>
              </a:spcAft>
              <a:buClr>
                <a:srgbClr val="000000"/>
              </a:buClr>
              <a:buSzPct val="98452"/>
              <a:buFont typeface="Arial"/>
              <a:buNone/>
            </a:pPr>
            <a:fld id="{00000000-1234-1234-1234-123412341234}" type="slidenum">
              <a:rPr lang="en-US"/>
              <a:t>‹#›</a:t>
            </a:fld>
            <a:endParaRPr/>
          </a:p>
        </p:txBody>
      </p:sp>
      <p:sp>
        <p:nvSpPr>
          <p:cNvPr id="173" name="Google Shape;173;g23c9be4e373_0_17"/>
          <p:cNvSpPr/>
          <p:nvPr/>
        </p:nvSpPr>
        <p:spPr>
          <a:xfrm>
            <a:off x="418650" y="0"/>
            <a:ext cx="8375700" cy="884700"/>
          </a:xfrm>
          <a:prstGeom prst="rect">
            <a:avLst/>
          </a:prstGeom>
          <a:solidFill>
            <a:schemeClr val="lt1"/>
          </a:solidFill>
          <a:ln cap="flat" cmpd="sng" w="9525">
            <a:solidFill>
              <a:srgbClr val="E1E1E1"/>
            </a:solidFill>
            <a:prstDash val="solid"/>
            <a:miter lim="800000"/>
            <a:headEnd len="sm" w="sm" type="none"/>
            <a:tailEnd len="sm" w="sm" type="none"/>
          </a:ln>
          <a:effectLst>
            <a:outerShdw blurRad="50800" rotWithShape="0" algn="tl" dir="2700000" dist="38100">
              <a:srgbClr val="D8D8D8">
                <a:alpha val="4941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4" name="Google Shape;174;g23c9be4e373_0_17"/>
          <p:cNvSpPr txBox="1"/>
          <p:nvPr>
            <p:ph type="title"/>
          </p:nvPr>
        </p:nvSpPr>
        <p:spPr>
          <a:xfrm>
            <a:off x="418650" y="356704"/>
            <a:ext cx="7626000" cy="5280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520"/>
              <a:buFont typeface="Calibri"/>
              <a:buNone/>
            </a:pPr>
            <a:r>
              <a:rPr lang="en-US" sz="2600"/>
              <a:t>Adding a Solar Panel</a:t>
            </a:r>
            <a:endParaRPr sz="2600"/>
          </a:p>
          <a:p>
            <a:pPr indent="0" lvl="0" marL="0" rtl="0" algn="l">
              <a:lnSpc>
                <a:spcPct val="90000"/>
              </a:lnSpc>
              <a:spcBef>
                <a:spcPts val="0"/>
              </a:spcBef>
              <a:spcAft>
                <a:spcPts val="0"/>
              </a:spcAft>
              <a:buClr>
                <a:schemeClr val="dk1"/>
              </a:buClr>
              <a:buSzPts val="2520"/>
              <a:buFont typeface="Calibri"/>
              <a:buNone/>
            </a:pPr>
            <a:r>
              <a:t/>
            </a:r>
            <a:endParaRPr sz="2700"/>
          </a:p>
        </p:txBody>
      </p:sp>
      <p:sp>
        <p:nvSpPr>
          <p:cNvPr id="175" name="Google Shape;175;g23c9be4e373_0_17"/>
          <p:cNvSpPr txBox="1"/>
          <p:nvPr/>
        </p:nvSpPr>
        <p:spPr>
          <a:xfrm>
            <a:off x="248425" y="944375"/>
            <a:ext cx="7796100" cy="4423800"/>
          </a:xfrm>
          <a:prstGeom prst="rect">
            <a:avLst/>
          </a:prstGeom>
          <a:noFill/>
          <a:ln>
            <a:noFill/>
          </a:ln>
        </p:spPr>
        <p:txBody>
          <a:bodyPr anchorCtr="0" anchor="t" bIns="91425" lIns="91425" spcFirstLastPara="1" rIns="91425" wrap="square" tIns="91425">
            <a:spAutoFit/>
          </a:bodyPr>
          <a:lstStyle/>
          <a:p>
            <a:pPr indent="-228600" lvl="0" marL="457200" marR="0" rtl="0" algn="l">
              <a:lnSpc>
                <a:spcPct val="9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Even with tuning, the battery alone was not enough to keep the sensor running more than 2</a:t>
            </a:r>
            <a:r>
              <a:rPr lang="en-US" sz="1800">
                <a:solidFill>
                  <a:schemeClr val="dk1"/>
                </a:solidFill>
                <a:latin typeface="Calibri"/>
                <a:ea typeface="Calibri"/>
                <a:cs typeface="Calibri"/>
                <a:sym typeface="Calibri"/>
              </a:rPr>
              <a:t> hours</a:t>
            </a:r>
            <a:endParaRPr b="0" i="0" sz="1800" u="none" cap="none" strike="noStrike">
              <a:solidFill>
                <a:schemeClr val="dk1"/>
              </a:solidFill>
              <a:latin typeface="Calibri"/>
              <a:ea typeface="Calibri"/>
              <a:cs typeface="Calibri"/>
              <a:sym typeface="Calibri"/>
            </a:endParaRPr>
          </a:p>
          <a:p>
            <a:pPr indent="-342900" lvl="1" marL="914400" rtl="0" algn="l">
              <a:lnSpc>
                <a:spcPct val="90000"/>
              </a:lnSpc>
              <a:spcBef>
                <a:spcPts val="0"/>
              </a:spcBef>
              <a:spcAft>
                <a:spcPts val="0"/>
              </a:spcAft>
              <a:buClr>
                <a:schemeClr val="dk1"/>
              </a:buClr>
              <a:buSzPts val="1800"/>
              <a:buChar char="○"/>
            </a:pPr>
            <a:r>
              <a:rPr lang="en-US" sz="1800">
                <a:solidFill>
                  <a:schemeClr val="dk1"/>
                </a:solidFill>
                <a:latin typeface="Calibri"/>
                <a:ea typeface="Calibri"/>
                <a:cs typeface="Calibri"/>
                <a:sym typeface="Calibri"/>
              </a:rPr>
              <a:t>Added a small solar panel</a:t>
            </a:r>
            <a:endParaRPr sz="1800">
              <a:solidFill>
                <a:schemeClr val="dk1"/>
              </a:solidFill>
              <a:latin typeface="Calibri"/>
              <a:ea typeface="Calibri"/>
              <a:cs typeface="Calibri"/>
              <a:sym typeface="Calibri"/>
            </a:endParaRPr>
          </a:p>
          <a:p>
            <a:pPr indent="-342900" lvl="2" marL="1371600" rtl="0" algn="l">
              <a:lnSpc>
                <a:spcPct val="90000"/>
              </a:lnSpc>
              <a:spcBef>
                <a:spcPts val="0"/>
              </a:spcBef>
              <a:spcAft>
                <a:spcPts val="0"/>
              </a:spcAft>
              <a:buClr>
                <a:schemeClr val="dk1"/>
              </a:buClr>
              <a:buSzPts val="1800"/>
              <a:buChar char="■"/>
            </a:pPr>
            <a:r>
              <a:rPr lang="en-US" sz="1800">
                <a:solidFill>
                  <a:schemeClr val="dk1"/>
                </a:solidFill>
                <a:latin typeface="Calibri"/>
                <a:ea typeface="Calibri"/>
                <a:cs typeface="Calibri"/>
                <a:sym typeface="Calibri"/>
              </a:rPr>
              <a:t>First solar panel was 3.5W 5V </a:t>
            </a:r>
            <a:endParaRPr sz="1800">
              <a:solidFill>
                <a:schemeClr val="dk1"/>
              </a:solidFill>
              <a:latin typeface="Calibri"/>
              <a:ea typeface="Calibri"/>
              <a:cs typeface="Calibri"/>
              <a:sym typeface="Calibri"/>
            </a:endParaRPr>
          </a:p>
          <a:p>
            <a:pPr indent="-342900" lvl="2" marL="1371600" rtl="0" algn="l">
              <a:lnSpc>
                <a:spcPct val="90000"/>
              </a:lnSpc>
              <a:spcBef>
                <a:spcPts val="0"/>
              </a:spcBef>
              <a:spcAft>
                <a:spcPts val="0"/>
              </a:spcAft>
              <a:buClr>
                <a:schemeClr val="dk1"/>
              </a:buClr>
              <a:buSzPts val="1800"/>
              <a:buChar char="■"/>
            </a:pPr>
            <a:r>
              <a:rPr lang="en-US" sz="1800">
                <a:solidFill>
                  <a:schemeClr val="dk1"/>
                </a:solidFill>
                <a:latin typeface="Calibri"/>
                <a:ea typeface="Calibri"/>
                <a:cs typeface="Calibri"/>
                <a:sym typeface="Calibri"/>
              </a:rPr>
              <a:t>could only charge the Pi in small bursts with full sunlight</a:t>
            </a:r>
            <a:endParaRPr sz="1800">
              <a:solidFill>
                <a:schemeClr val="dk1"/>
              </a:solidFill>
              <a:latin typeface="Calibri"/>
              <a:ea typeface="Calibri"/>
              <a:cs typeface="Calibri"/>
              <a:sym typeface="Calibri"/>
            </a:endParaRPr>
          </a:p>
          <a:p>
            <a:pPr indent="-342900" lvl="2" marL="137160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also needed the Pi should be fully shut down. </a:t>
            </a:r>
            <a:endParaRPr sz="1800">
              <a:solidFill>
                <a:schemeClr val="dk1"/>
              </a:solidFill>
              <a:latin typeface="Calibri"/>
              <a:ea typeface="Calibri"/>
              <a:cs typeface="Calibri"/>
              <a:sym typeface="Calibri"/>
            </a:endParaRPr>
          </a:p>
          <a:p>
            <a:pPr indent="-342900" lvl="1" marL="91440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Added a larger panel</a:t>
            </a:r>
            <a:endParaRPr sz="1800">
              <a:solidFill>
                <a:schemeClr val="dk1"/>
              </a:solidFill>
              <a:latin typeface="Calibri"/>
              <a:ea typeface="Calibri"/>
              <a:cs typeface="Calibri"/>
              <a:sym typeface="Calibri"/>
            </a:endParaRPr>
          </a:p>
          <a:p>
            <a:pPr indent="-342900" lvl="2" marL="137160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Can keep the sensor on for more than 12 hours</a:t>
            </a:r>
            <a:endParaRPr sz="1800">
              <a:solidFill>
                <a:schemeClr val="dk1"/>
              </a:solidFill>
              <a:latin typeface="Calibri"/>
              <a:ea typeface="Calibri"/>
              <a:cs typeface="Calibri"/>
              <a:sym typeface="Calibri"/>
            </a:endParaRPr>
          </a:p>
          <a:p>
            <a:pPr indent="-342900" lvl="2" marL="137160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Battery still drains after 3-4 hours once the solar stops charging</a:t>
            </a:r>
            <a:endParaRPr sz="1800">
              <a:solidFill>
                <a:schemeClr val="dk1"/>
              </a:solidFill>
              <a:latin typeface="Calibri"/>
              <a:ea typeface="Calibri"/>
              <a:cs typeface="Calibri"/>
              <a:sym typeface="Calibri"/>
            </a:endParaRPr>
          </a:p>
          <a:p>
            <a:pPr indent="-342900" lvl="3" marL="182880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Need larger battery</a:t>
            </a:r>
            <a:endParaRPr sz="18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sz="18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lnSpc>
                <a:spcPct val="90000"/>
              </a:lnSpc>
              <a:spcBef>
                <a:spcPts val="0"/>
              </a:spcBef>
              <a:spcAft>
                <a:spcPts val="0"/>
              </a:spcAft>
              <a:buClr>
                <a:srgbClr val="FF0000"/>
              </a:buClr>
              <a:buSzPts val="1800"/>
              <a:buFont typeface="Calibri"/>
              <a:buChar char="•"/>
            </a:pPr>
            <a:r>
              <a:rPr lang="en-US" sz="1800">
                <a:solidFill>
                  <a:schemeClr val="dk1"/>
                </a:solidFill>
                <a:latin typeface="Calibri"/>
                <a:ea typeface="Calibri"/>
                <a:cs typeface="Calibri"/>
                <a:sym typeface="Calibri"/>
              </a:rPr>
              <a:t>Tuned the battery parameters further to keep it running longer</a:t>
            </a:r>
            <a:endParaRPr sz="1800">
              <a:solidFill>
                <a:schemeClr val="dk1"/>
              </a:solidFill>
              <a:latin typeface="Calibri"/>
              <a:ea typeface="Calibri"/>
              <a:cs typeface="Calibri"/>
              <a:sym typeface="Calibri"/>
            </a:endParaRPr>
          </a:p>
          <a:p>
            <a:pPr indent="-342900" lvl="1" marL="914400" rtl="0" algn="l">
              <a:lnSpc>
                <a:spcPct val="90000"/>
              </a:lnSpc>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We can now keep the PI up the whole day and 3-4 hours after sunset</a:t>
            </a:r>
            <a:endParaRPr sz="1800">
              <a:solidFill>
                <a:schemeClr val="dk1"/>
              </a:solidFill>
              <a:latin typeface="Calibri"/>
              <a:ea typeface="Calibri"/>
              <a:cs typeface="Calibri"/>
              <a:sym typeface="Calibri"/>
            </a:endParaRPr>
          </a:p>
          <a:p>
            <a:pPr indent="0" lvl="0" marL="914400" marR="0" rtl="0" algn="l">
              <a:lnSpc>
                <a:spcPct val="90000"/>
              </a:lnSpc>
              <a:spcBef>
                <a:spcPts val="0"/>
              </a:spcBef>
              <a:spcAft>
                <a:spcPts val="0"/>
              </a:spcAft>
              <a:buNone/>
            </a:pPr>
            <a:br>
              <a:rPr b="0" i="0" lang="en-US" sz="1800" u="none" cap="none" strike="noStrike">
                <a:solidFill>
                  <a:schemeClr val="dk1"/>
                </a:solidFill>
                <a:latin typeface="Calibri"/>
                <a:ea typeface="Calibri"/>
                <a:cs typeface="Calibri"/>
                <a:sym typeface="Calibri"/>
              </a:rPr>
            </a:br>
            <a:endParaRPr b="0" i="0" sz="1800" u="none" cap="none" strike="noStrike">
              <a:solidFill>
                <a:schemeClr val="dk1"/>
              </a:solidFill>
              <a:latin typeface="Calibri"/>
              <a:ea typeface="Calibri"/>
              <a:cs typeface="Calibri"/>
              <a:sym typeface="Calibri"/>
            </a:endParaRPr>
          </a:p>
          <a:p>
            <a:pPr indent="0" lvl="0" marL="914400" marR="0" rtl="0" algn="l">
              <a:lnSpc>
                <a:spcPct val="9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